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303" r:id="rId3"/>
    <p:sldId id="318" r:id="rId4"/>
    <p:sldId id="319" r:id="rId5"/>
    <p:sldId id="323" r:id="rId6"/>
    <p:sldId id="320" r:id="rId7"/>
    <p:sldId id="32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 le" initials="tl" lastIdx="1" clrIdx="0">
    <p:extLst>
      <p:ext uri="{19B8F6BF-5375-455C-9EA6-DF929625EA0E}">
        <p15:presenceInfo xmlns:p15="http://schemas.microsoft.com/office/powerpoint/2012/main" userId="e9e5fbba8a1d54b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4"/>
    <p:restoredTop sz="92000" autoAdjust="0"/>
  </p:normalViewPr>
  <p:slideViewPr>
    <p:cSldViewPr>
      <p:cViewPr>
        <p:scale>
          <a:sx n="66" d="100"/>
          <a:sy n="66" d="100"/>
        </p:scale>
        <p:origin x="1422" y="-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05F4BF-20F8-48D7-BD8F-F3076B3AE8BD}" type="datetimeFigureOut">
              <a:rPr lang="en-US" smtClean="0"/>
              <a:t>7/27/2020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CC0172-86FD-41BC-950A-EF04DDDA4D1F}" type="slidenum">
              <a:rPr lang="en-US" smtClean="0"/>
              <a:t>‹#›</a:t>
            </a:fld>
            <a:endParaRPr lang="en-US"/>
          </a:p>
        </p:txBody>
      </p:sp>
    </p:spTree>
    <p:extLst>
      <p:ext uri="{BB962C8B-B14F-4D97-AF65-F5344CB8AC3E}">
        <p14:creationId xmlns:p14="http://schemas.microsoft.com/office/powerpoint/2010/main" val="2497587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37931F4-6C6E-455D-84EC-F70355597741}" type="slidenum">
              <a:rPr lang="en-US" smtClean="0"/>
              <a:t>1</a:t>
            </a:fld>
            <a:endParaRPr lang="en-US"/>
          </a:p>
        </p:txBody>
      </p:sp>
    </p:spTree>
    <p:extLst>
      <p:ext uri="{BB962C8B-B14F-4D97-AF65-F5344CB8AC3E}">
        <p14:creationId xmlns:p14="http://schemas.microsoft.com/office/powerpoint/2010/main" val="11227182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37931F4-6C6E-455D-84EC-F70355597741}" type="slidenum">
              <a:rPr lang="en-US" smtClean="0"/>
              <a:t>2</a:t>
            </a:fld>
            <a:endParaRPr lang="en-US"/>
          </a:p>
        </p:txBody>
      </p:sp>
    </p:spTree>
    <p:extLst>
      <p:ext uri="{BB962C8B-B14F-4D97-AF65-F5344CB8AC3E}">
        <p14:creationId xmlns:p14="http://schemas.microsoft.com/office/powerpoint/2010/main" val="16740995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smtClean="0">
                <a:solidFill>
                  <a:schemeClr val="tx1"/>
                </a:solidFill>
                <a:effectLst/>
                <a:latin typeface="+mn-lt"/>
                <a:ea typeface="+mn-ea"/>
                <a:cs typeface="+mn-cs"/>
              </a:rPr>
              <a:t>+ Tiết kiệm pin (1 ngày dưới 10% pin), có thể ghi nhận tiếp xúc khi máy để trong túi tắt màn hình, ghi nhận tự động, chéo cả android và iphone.</a:t>
            </a:r>
          </a:p>
          <a:p>
            <a:endParaRPr lang="en-US" dirty="0"/>
          </a:p>
        </p:txBody>
      </p:sp>
      <p:sp>
        <p:nvSpPr>
          <p:cNvPr id="4" name="Slide Number Placeholder 3"/>
          <p:cNvSpPr>
            <a:spLocks noGrp="1"/>
          </p:cNvSpPr>
          <p:nvPr>
            <p:ph type="sldNum" sz="quarter" idx="10"/>
          </p:nvPr>
        </p:nvSpPr>
        <p:spPr/>
        <p:txBody>
          <a:bodyPr/>
          <a:lstStyle/>
          <a:p>
            <a:fld id="{537931F4-6C6E-455D-84EC-F70355597741}" type="slidenum">
              <a:rPr lang="en-US" smtClean="0"/>
              <a:t>3</a:t>
            </a:fld>
            <a:endParaRPr lang="en-US"/>
          </a:p>
        </p:txBody>
      </p:sp>
    </p:spTree>
    <p:extLst>
      <p:ext uri="{BB962C8B-B14F-4D97-AF65-F5344CB8AC3E}">
        <p14:creationId xmlns:p14="http://schemas.microsoft.com/office/powerpoint/2010/main" val="2099732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kern="1200" smtClean="0">
                <a:solidFill>
                  <a:schemeClr val="tx1"/>
                </a:solidFill>
                <a:effectLst/>
                <a:latin typeface="+mn-lt"/>
                <a:ea typeface="+mn-ea"/>
                <a:cs typeface="+mn-cs"/>
              </a:rPr>
              <a:t>Ẩn danh: Mọi người tham gia cộng đồng sẽ ẩn danh với những người khác;</a:t>
            </a:r>
            <a:endParaRPr lang="en-US" sz="1200" b="0" i="0" kern="1200" smtClean="0">
              <a:solidFill>
                <a:schemeClr val="tx1"/>
              </a:solidFill>
              <a:effectLst/>
              <a:latin typeface="+mn-lt"/>
              <a:ea typeface="+mn-ea"/>
              <a:cs typeface="+mn-cs"/>
            </a:endParaRPr>
          </a:p>
          <a:p>
            <a:r>
              <a:rPr lang="vi-VN" sz="1200" b="0" i="0" kern="1200" smtClean="0">
                <a:solidFill>
                  <a:schemeClr val="tx1"/>
                </a:solidFill>
                <a:effectLst/>
                <a:latin typeface="+mn-lt"/>
                <a:ea typeface="+mn-ea"/>
                <a:cs typeface="+mn-cs"/>
              </a:rPr>
              <a:t> Minh bạch: Dự án được mở mã nguồn theo bản quyền GPL 3.0 giúp minh bạch các hoạt động của ứng dụng.</a:t>
            </a:r>
            <a:endParaRPr lang="en-US" dirty="0"/>
          </a:p>
        </p:txBody>
      </p:sp>
      <p:sp>
        <p:nvSpPr>
          <p:cNvPr id="4" name="Slide Number Placeholder 3"/>
          <p:cNvSpPr>
            <a:spLocks noGrp="1"/>
          </p:cNvSpPr>
          <p:nvPr>
            <p:ph type="sldNum" sz="quarter" idx="10"/>
          </p:nvPr>
        </p:nvSpPr>
        <p:spPr/>
        <p:txBody>
          <a:bodyPr/>
          <a:lstStyle/>
          <a:p>
            <a:fld id="{537931F4-6C6E-455D-84EC-F70355597741}" type="slidenum">
              <a:rPr lang="en-US" smtClean="0"/>
              <a:t>4</a:t>
            </a:fld>
            <a:endParaRPr lang="en-US"/>
          </a:p>
        </p:txBody>
      </p:sp>
    </p:spTree>
    <p:extLst>
      <p:ext uri="{BB962C8B-B14F-4D97-AF65-F5344CB8AC3E}">
        <p14:creationId xmlns:p14="http://schemas.microsoft.com/office/powerpoint/2010/main" val="2713068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kern="1200" smtClean="0">
                <a:solidFill>
                  <a:schemeClr val="tx1"/>
                </a:solidFill>
                <a:effectLst/>
                <a:latin typeface="+mn-lt"/>
                <a:ea typeface="+mn-ea"/>
                <a:cs typeface="+mn-cs"/>
              </a:rPr>
              <a:t>Ẩn danh: Mọi người tham gia cộng đồng sẽ ẩn danh với những người khác;</a:t>
            </a:r>
            <a:endParaRPr lang="en-US" sz="1200" b="0" i="0" kern="1200" smtClean="0">
              <a:solidFill>
                <a:schemeClr val="tx1"/>
              </a:solidFill>
              <a:effectLst/>
              <a:latin typeface="+mn-lt"/>
              <a:ea typeface="+mn-ea"/>
              <a:cs typeface="+mn-cs"/>
            </a:endParaRPr>
          </a:p>
          <a:p>
            <a:r>
              <a:rPr lang="vi-VN" sz="1200" b="0" i="0" kern="1200" smtClean="0">
                <a:solidFill>
                  <a:schemeClr val="tx1"/>
                </a:solidFill>
                <a:effectLst/>
                <a:latin typeface="+mn-lt"/>
                <a:ea typeface="+mn-ea"/>
                <a:cs typeface="+mn-cs"/>
              </a:rPr>
              <a:t> Minh bạch: Dự án được mở mã nguồn theo bản quyền GPL 3.0 giúp minh bạch các hoạt động của ứng dụng.</a:t>
            </a:r>
            <a:endParaRPr lang="en-US" dirty="0"/>
          </a:p>
        </p:txBody>
      </p:sp>
      <p:sp>
        <p:nvSpPr>
          <p:cNvPr id="4" name="Slide Number Placeholder 3"/>
          <p:cNvSpPr>
            <a:spLocks noGrp="1"/>
          </p:cNvSpPr>
          <p:nvPr>
            <p:ph type="sldNum" sz="quarter" idx="10"/>
          </p:nvPr>
        </p:nvSpPr>
        <p:spPr/>
        <p:txBody>
          <a:bodyPr/>
          <a:lstStyle/>
          <a:p>
            <a:fld id="{537931F4-6C6E-455D-84EC-F70355597741}" type="slidenum">
              <a:rPr lang="en-US" smtClean="0"/>
              <a:t>5</a:t>
            </a:fld>
            <a:endParaRPr lang="en-US"/>
          </a:p>
        </p:txBody>
      </p:sp>
    </p:spTree>
    <p:extLst>
      <p:ext uri="{BB962C8B-B14F-4D97-AF65-F5344CB8AC3E}">
        <p14:creationId xmlns:p14="http://schemas.microsoft.com/office/powerpoint/2010/main" val="11408441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kern="1200" smtClean="0">
                <a:solidFill>
                  <a:schemeClr val="tx1"/>
                </a:solidFill>
                <a:effectLst/>
                <a:latin typeface="+mn-lt"/>
                <a:ea typeface="+mn-ea"/>
                <a:cs typeface="+mn-cs"/>
              </a:rPr>
              <a:t>Bước 1: Nhân viên y tế tại cơ sở điều trị đăng nhập Hệ thống.</a:t>
            </a:r>
          </a:p>
          <a:p>
            <a:r>
              <a:rPr lang="vi-VN" sz="1200" b="0" i="0" kern="1200" smtClean="0">
                <a:solidFill>
                  <a:schemeClr val="tx1"/>
                </a:solidFill>
                <a:effectLst/>
                <a:latin typeface="+mn-lt"/>
                <a:ea typeface="+mn-ea"/>
                <a:cs typeface="+mn-cs"/>
              </a:rPr>
              <a:t>- Bước 2: Nhân viên y tế tại cơ sở điều trị khởi tạo việc khai báo trường hợp nhiễm COVID-19 vào hệ thống. Hệ thống sẽ hiển thị một Mã khai báo F0;</a:t>
            </a:r>
          </a:p>
          <a:p>
            <a:r>
              <a:rPr lang="vi-VN" sz="1200" b="0" i="0" kern="1200" smtClean="0">
                <a:solidFill>
                  <a:schemeClr val="tx1"/>
                </a:solidFill>
                <a:effectLst/>
                <a:latin typeface="+mn-lt"/>
                <a:ea typeface="+mn-ea"/>
                <a:cs typeface="+mn-cs"/>
              </a:rPr>
              <a:t>- Bước 3: Nhân viên y tế tại cơ sở điều trị và F0 sử dụng điện thoại của F0 đã cài App để chọn chức năng “Chia sẻ lịch sử tiếp xúc” và nhập Mã khai báo F0 (đã có ở bước 2). Sau đó chọn chức năng “Gửi ID và lịch sử tiếp xúc” để gửi những thông tin này từ App về Hệ thống;</a:t>
            </a:r>
          </a:p>
          <a:p>
            <a:r>
              <a:rPr lang="vi-VN" sz="1200" b="0" i="0" kern="1200" smtClean="0">
                <a:solidFill>
                  <a:schemeClr val="tx1"/>
                </a:solidFill>
                <a:effectLst/>
                <a:latin typeface="+mn-lt"/>
                <a:ea typeface="+mn-ea"/>
                <a:cs typeface="+mn-cs"/>
              </a:rPr>
              <a:t>- Bước 4: Nhân viên y tế tại cơ sở điều trị trở lại Hệ thống, chọn trường hợp F0 đã được khai báo (lúc này đã có ID và lịch sử tiếp xúc gửi về). Sau đó chọn chức năng “Truy vết F1”. Hệ thống sẽ gửi dữ liệu của F0 đến toàn bộ các App của người dùng;</a:t>
            </a:r>
          </a:p>
          <a:p>
            <a:r>
              <a:rPr lang="vi-VN" sz="1200" b="0" i="0" kern="1200" smtClean="0">
                <a:solidFill>
                  <a:schemeClr val="tx1"/>
                </a:solidFill>
                <a:effectLst/>
                <a:latin typeface="+mn-lt"/>
                <a:ea typeface="+mn-ea"/>
                <a:cs typeface="+mn-cs"/>
              </a:rPr>
              <a:t>- Bước 5: App của người dùng sau khi nhận được dữ liệu của F0 (ở bước 4) sẽ tự động so khớp trên máy người dùng, nếu nghi ngờ tiếp xúc F0 thì App sẽ gửi các dữ liệu đó về Hệ thống.</a:t>
            </a:r>
          </a:p>
          <a:p>
            <a:pPr marL="171450" indent="-171450">
              <a:buFontTx/>
              <a:buChar char="-"/>
            </a:pPr>
            <a:r>
              <a:rPr lang="vi-VN" sz="1200" b="0" i="0" kern="1200" smtClean="0">
                <a:solidFill>
                  <a:schemeClr val="tx1"/>
                </a:solidFill>
                <a:effectLst/>
                <a:latin typeface="+mn-lt"/>
                <a:ea typeface="+mn-ea"/>
                <a:cs typeface="+mn-cs"/>
              </a:rPr>
              <a:t>Bước 6: Sau khi Hệ thống nhận được dữ liệu ở Bước 5, phần mềm sẽ tự động kiểm tra dữ liệu lịch sử nhận được và đưa ra bảng kết quả phân tích có dạng như sau:</a:t>
            </a:r>
            <a:endParaRPr lang="en-US" sz="1200" b="0" i="0" kern="1200" smtClean="0">
              <a:solidFill>
                <a:schemeClr val="tx1"/>
              </a:solidFill>
              <a:effectLst/>
              <a:latin typeface="+mn-lt"/>
              <a:ea typeface="+mn-ea"/>
              <a:cs typeface="+mn-cs"/>
            </a:endParaRPr>
          </a:p>
          <a:p>
            <a:pPr marL="171450" indent="-171450">
              <a:buFontTx/>
              <a:buChar char="-"/>
            </a:pPr>
            <a:r>
              <a:rPr lang="vi-VN" sz="1200" b="0" i="0" kern="1200" smtClean="0">
                <a:solidFill>
                  <a:schemeClr val="tx1"/>
                </a:solidFill>
                <a:effectLst/>
                <a:latin typeface="+mn-lt"/>
                <a:ea typeface="+mn-ea"/>
                <a:cs typeface="+mn-cs"/>
              </a:rPr>
              <a:t> Bước 7: Hệ thống tổng hợp toàn bộ thông tin F1 và kết quả ở Bước 6 và chuyển đến các đơn vị y tế dự phòng để thực hiện nghiệp vụ rà soát, xác minh, phát hiện trường hợp tiếp xúc gần và các biện pháp xử lý phù hợp theo quy định./.</a:t>
            </a:r>
            <a:endParaRPr lang="vi-VN" sz="1200" b="0" i="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37931F4-6C6E-455D-84EC-F70355597741}" type="slidenum">
              <a:rPr lang="en-US" smtClean="0"/>
              <a:t>6</a:t>
            </a:fld>
            <a:endParaRPr lang="en-US"/>
          </a:p>
        </p:txBody>
      </p:sp>
    </p:spTree>
    <p:extLst>
      <p:ext uri="{BB962C8B-B14F-4D97-AF65-F5344CB8AC3E}">
        <p14:creationId xmlns:p14="http://schemas.microsoft.com/office/powerpoint/2010/main" val="28099301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37931F4-6C6E-455D-84EC-F70355597741}" type="slidenum">
              <a:rPr lang="en-US" smtClean="0"/>
              <a:t>7</a:t>
            </a:fld>
            <a:endParaRPr lang="en-US"/>
          </a:p>
        </p:txBody>
      </p:sp>
    </p:spTree>
    <p:extLst>
      <p:ext uri="{BB962C8B-B14F-4D97-AF65-F5344CB8AC3E}">
        <p14:creationId xmlns:p14="http://schemas.microsoft.com/office/powerpoint/2010/main" val="721830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0255E85-BBD9-4D09-82BC-39DD3C793527}" type="datetimeFigureOut">
              <a:rPr lang="en-US" smtClean="0"/>
              <a:t>7/27/2020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57F39D-D2EF-4812-B7E7-E83D56998CD5}" type="slidenum">
              <a:rPr lang="en-US" smtClean="0"/>
              <a:t>‹#›</a:t>
            </a:fld>
            <a:endParaRPr lang="en-US"/>
          </a:p>
        </p:txBody>
      </p:sp>
    </p:spTree>
    <p:extLst>
      <p:ext uri="{BB962C8B-B14F-4D97-AF65-F5344CB8AC3E}">
        <p14:creationId xmlns:p14="http://schemas.microsoft.com/office/powerpoint/2010/main" val="2865281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255E85-BBD9-4D09-82BC-39DD3C793527}" type="datetimeFigureOut">
              <a:rPr lang="en-US" smtClean="0"/>
              <a:t>7/27/2020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57F39D-D2EF-4812-B7E7-E83D56998CD5}" type="slidenum">
              <a:rPr lang="en-US" smtClean="0"/>
              <a:t>‹#›</a:t>
            </a:fld>
            <a:endParaRPr lang="en-US"/>
          </a:p>
        </p:txBody>
      </p:sp>
    </p:spTree>
    <p:extLst>
      <p:ext uri="{BB962C8B-B14F-4D97-AF65-F5344CB8AC3E}">
        <p14:creationId xmlns:p14="http://schemas.microsoft.com/office/powerpoint/2010/main" val="2927072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255E85-BBD9-4D09-82BC-39DD3C793527}" type="datetimeFigureOut">
              <a:rPr lang="en-US" smtClean="0"/>
              <a:t>7/27/2020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57F39D-D2EF-4812-B7E7-E83D56998CD5}" type="slidenum">
              <a:rPr lang="en-US" smtClean="0"/>
              <a:t>‹#›</a:t>
            </a:fld>
            <a:endParaRPr lang="en-US"/>
          </a:p>
        </p:txBody>
      </p:sp>
    </p:spTree>
    <p:extLst>
      <p:ext uri="{BB962C8B-B14F-4D97-AF65-F5344CB8AC3E}">
        <p14:creationId xmlns:p14="http://schemas.microsoft.com/office/powerpoint/2010/main" val="118826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255E85-BBD9-4D09-82BC-39DD3C793527}" type="datetimeFigureOut">
              <a:rPr lang="en-US" smtClean="0"/>
              <a:t>7/27/2020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57F39D-D2EF-4812-B7E7-E83D56998CD5}" type="slidenum">
              <a:rPr lang="en-US" smtClean="0"/>
              <a:t>‹#›</a:t>
            </a:fld>
            <a:endParaRPr lang="en-US"/>
          </a:p>
        </p:txBody>
      </p:sp>
    </p:spTree>
    <p:extLst>
      <p:ext uri="{BB962C8B-B14F-4D97-AF65-F5344CB8AC3E}">
        <p14:creationId xmlns:p14="http://schemas.microsoft.com/office/powerpoint/2010/main" val="395912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255E85-BBD9-4D09-82BC-39DD3C793527}" type="datetimeFigureOut">
              <a:rPr lang="en-US" smtClean="0"/>
              <a:t>7/27/2020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57F39D-D2EF-4812-B7E7-E83D56998CD5}" type="slidenum">
              <a:rPr lang="en-US" smtClean="0"/>
              <a:t>‹#›</a:t>
            </a:fld>
            <a:endParaRPr lang="en-US"/>
          </a:p>
        </p:txBody>
      </p:sp>
    </p:spTree>
    <p:extLst>
      <p:ext uri="{BB962C8B-B14F-4D97-AF65-F5344CB8AC3E}">
        <p14:creationId xmlns:p14="http://schemas.microsoft.com/office/powerpoint/2010/main" val="513797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0255E85-BBD9-4D09-82BC-39DD3C793527}" type="datetimeFigureOut">
              <a:rPr lang="en-US" smtClean="0"/>
              <a:t>7/27/2020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57F39D-D2EF-4812-B7E7-E83D56998CD5}" type="slidenum">
              <a:rPr lang="en-US" smtClean="0"/>
              <a:t>‹#›</a:t>
            </a:fld>
            <a:endParaRPr lang="en-US"/>
          </a:p>
        </p:txBody>
      </p:sp>
    </p:spTree>
    <p:extLst>
      <p:ext uri="{BB962C8B-B14F-4D97-AF65-F5344CB8AC3E}">
        <p14:creationId xmlns:p14="http://schemas.microsoft.com/office/powerpoint/2010/main" val="461970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0255E85-BBD9-4D09-82BC-39DD3C793527}" type="datetimeFigureOut">
              <a:rPr lang="en-US" smtClean="0"/>
              <a:t>7/27/2020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57F39D-D2EF-4812-B7E7-E83D56998CD5}" type="slidenum">
              <a:rPr lang="en-US" smtClean="0"/>
              <a:t>‹#›</a:t>
            </a:fld>
            <a:endParaRPr lang="en-US"/>
          </a:p>
        </p:txBody>
      </p:sp>
    </p:spTree>
    <p:extLst>
      <p:ext uri="{BB962C8B-B14F-4D97-AF65-F5344CB8AC3E}">
        <p14:creationId xmlns:p14="http://schemas.microsoft.com/office/powerpoint/2010/main" val="3232225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0255E85-BBD9-4D09-82BC-39DD3C793527}" type="datetimeFigureOut">
              <a:rPr lang="en-US" smtClean="0"/>
              <a:t>7/27/2020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57F39D-D2EF-4812-B7E7-E83D56998CD5}" type="slidenum">
              <a:rPr lang="en-US" smtClean="0"/>
              <a:t>‹#›</a:t>
            </a:fld>
            <a:endParaRPr lang="en-US"/>
          </a:p>
        </p:txBody>
      </p:sp>
    </p:spTree>
    <p:extLst>
      <p:ext uri="{BB962C8B-B14F-4D97-AF65-F5344CB8AC3E}">
        <p14:creationId xmlns:p14="http://schemas.microsoft.com/office/powerpoint/2010/main" val="1528158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255E85-BBD9-4D09-82BC-39DD3C793527}" type="datetimeFigureOut">
              <a:rPr lang="en-US" smtClean="0"/>
              <a:t>7/27/2020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57F39D-D2EF-4812-B7E7-E83D56998CD5}" type="slidenum">
              <a:rPr lang="en-US" smtClean="0"/>
              <a:t>‹#›</a:t>
            </a:fld>
            <a:endParaRPr lang="en-US"/>
          </a:p>
        </p:txBody>
      </p:sp>
    </p:spTree>
    <p:extLst>
      <p:ext uri="{BB962C8B-B14F-4D97-AF65-F5344CB8AC3E}">
        <p14:creationId xmlns:p14="http://schemas.microsoft.com/office/powerpoint/2010/main" val="4146192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255E85-BBD9-4D09-82BC-39DD3C793527}" type="datetimeFigureOut">
              <a:rPr lang="en-US" smtClean="0"/>
              <a:t>7/27/2020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57F39D-D2EF-4812-B7E7-E83D56998CD5}" type="slidenum">
              <a:rPr lang="en-US" smtClean="0"/>
              <a:t>‹#›</a:t>
            </a:fld>
            <a:endParaRPr lang="en-US"/>
          </a:p>
        </p:txBody>
      </p:sp>
    </p:spTree>
    <p:extLst>
      <p:ext uri="{BB962C8B-B14F-4D97-AF65-F5344CB8AC3E}">
        <p14:creationId xmlns:p14="http://schemas.microsoft.com/office/powerpoint/2010/main" val="627159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255E85-BBD9-4D09-82BC-39DD3C793527}" type="datetimeFigureOut">
              <a:rPr lang="en-US" smtClean="0"/>
              <a:t>7/27/2020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57F39D-D2EF-4812-B7E7-E83D56998CD5}" type="slidenum">
              <a:rPr lang="en-US" smtClean="0"/>
              <a:t>‹#›</a:t>
            </a:fld>
            <a:endParaRPr lang="en-US"/>
          </a:p>
        </p:txBody>
      </p:sp>
    </p:spTree>
    <p:extLst>
      <p:ext uri="{BB962C8B-B14F-4D97-AF65-F5344CB8AC3E}">
        <p14:creationId xmlns:p14="http://schemas.microsoft.com/office/powerpoint/2010/main" val="2970898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255E85-BBD9-4D09-82BC-39DD3C793527}" type="datetimeFigureOut">
              <a:rPr lang="en-US" smtClean="0"/>
              <a:t>7/27/2020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57F39D-D2EF-4812-B7E7-E83D56998CD5}" type="slidenum">
              <a:rPr lang="en-US" smtClean="0"/>
              <a:t>‹#›</a:t>
            </a:fld>
            <a:endParaRPr lang="en-US"/>
          </a:p>
        </p:txBody>
      </p:sp>
    </p:spTree>
    <p:extLst>
      <p:ext uri="{BB962C8B-B14F-4D97-AF65-F5344CB8AC3E}">
        <p14:creationId xmlns:p14="http://schemas.microsoft.com/office/powerpoint/2010/main" val="29697623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
            <a:ext cx="9144000" cy="69873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p:nvSpPr>
        <p:spPr bwMode="auto">
          <a:xfrm>
            <a:off x="3124200" y="1020267"/>
            <a:ext cx="2895600" cy="564153"/>
          </a:xfrm>
          <a:prstGeom prst="rect">
            <a:avLst/>
          </a:prstGeom>
          <a:noFill/>
          <a:ln w="9525">
            <a:noFill/>
            <a:miter lim="800000"/>
            <a:headEnd/>
            <a:tailEnd/>
          </a:ln>
        </p:spPr>
        <p:txBody>
          <a:bodyPr anchor="t">
            <a:normAutofit lnSpcReduction="10000"/>
          </a:bodyPr>
          <a:lstStyle/>
          <a:p>
            <a:pPr algn="ctr" eaLnBrk="1" fontAlgn="auto" hangingPunct="1">
              <a:spcBef>
                <a:spcPts val="0"/>
              </a:spcBef>
              <a:spcAft>
                <a:spcPts val="0"/>
              </a:spcAft>
              <a:defRPr/>
            </a:pPr>
            <a:r>
              <a:rPr lang="en-US" sz="1600" b="1" cap="small" dirty="0">
                <a:solidFill>
                  <a:srgbClr val="0070C0"/>
                </a:solidFill>
                <a:latin typeface="Arial" panose="020B0604020202020204" pitchFamily="34" charset="0"/>
                <a:ea typeface="+mj-ea"/>
                <a:cs typeface="Arial" panose="020B0604020202020204" pitchFamily="34" charset="0"/>
              </a:rPr>
              <a:t>BỘ Y TẾ</a:t>
            </a:r>
            <a:br>
              <a:rPr lang="en-US" sz="1600" b="1" cap="small" dirty="0">
                <a:solidFill>
                  <a:srgbClr val="0070C0"/>
                </a:solidFill>
                <a:latin typeface="Arial" panose="020B0604020202020204" pitchFamily="34" charset="0"/>
                <a:ea typeface="+mj-ea"/>
                <a:cs typeface="Arial" panose="020B0604020202020204" pitchFamily="34" charset="0"/>
              </a:rPr>
            </a:br>
            <a:r>
              <a:rPr lang="en-US" sz="1600" b="1" cap="small" dirty="0">
                <a:solidFill>
                  <a:srgbClr val="0070C0"/>
                </a:solidFill>
                <a:latin typeface="Arial" panose="020B0604020202020204" pitchFamily="34" charset="0"/>
                <a:ea typeface="+mj-ea"/>
                <a:cs typeface="Arial" panose="020B0604020202020204" pitchFamily="34" charset="0"/>
              </a:rPr>
              <a:t>VIỆN PASTEUR TP.HCM </a:t>
            </a:r>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60302" y="10991"/>
            <a:ext cx="1023396" cy="1023396"/>
          </a:xfrm>
          <a:prstGeom prst="rect">
            <a:avLst/>
          </a:prstGeom>
        </p:spPr>
      </p:pic>
      <p:sp>
        <p:nvSpPr>
          <p:cNvPr id="2" name="Title 1"/>
          <p:cNvSpPr>
            <a:spLocks noGrp="1"/>
          </p:cNvSpPr>
          <p:nvPr>
            <p:ph type="ctrTitle"/>
          </p:nvPr>
        </p:nvSpPr>
        <p:spPr>
          <a:xfrm>
            <a:off x="0" y="2689749"/>
            <a:ext cx="9144000" cy="2568051"/>
          </a:xfrm>
        </p:spPr>
        <p:txBody>
          <a:bodyPr>
            <a:normAutofit fontScale="90000"/>
          </a:bodyPr>
          <a:lstStyle/>
          <a:p>
            <a:pPr>
              <a:lnSpc>
                <a:spcPct val="120000"/>
              </a:lnSpc>
            </a:pPr>
            <a:r>
              <a:rPr lang="en-US" sz="4800" b="1" smtClean="0">
                <a:solidFill>
                  <a:srgbClr val="C00000"/>
                </a:solidFill>
                <a:latin typeface="Arial" pitchFamily="34" charset="0"/>
                <a:cs typeface="Arial" pitchFamily="34" charset="0"/>
              </a:rPr>
              <a:t>GIỚI THIỆU ỨNG DỤNG BLUEZONE TRONG KIỂM SOÁT COVID-19</a:t>
            </a:r>
            <a:endParaRPr lang="en-US" sz="4800" b="1" dirty="0">
              <a:solidFill>
                <a:srgbClr val="C00000"/>
              </a:solidFill>
              <a:latin typeface="Arial" pitchFamily="34" charset="0"/>
              <a:cs typeface="Arial" pitchFamily="34" charset="0"/>
            </a:endParaRPr>
          </a:p>
        </p:txBody>
      </p:sp>
    </p:spTree>
    <p:extLst>
      <p:ext uri="{BB962C8B-B14F-4D97-AF65-F5344CB8AC3E}">
        <p14:creationId xmlns:p14="http://schemas.microsoft.com/office/powerpoint/2010/main" val="29234947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7010400" y="6356350"/>
            <a:ext cx="2133600" cy="365125"/>
          </a:xfrm>
        </p:spPr>
        <p:txBody>
          <a:bodyPr/>
          <a:lstStyle/>
          <a:p>
            <a:fld id="{8F6A8D1A-3220-45FD-85D3-78490CDF8D59}" type="slidenum">
              <a:rPr lang="en-US" smtClean="0"/>
              <a:pPr/>
              <a:t>2</a:t>
            </a:fld>
            <a:endParaRPr lang="en-US" dirty="0"/>
          </a:p>
        </p:txBody>
      </p:sp>
      <p:sp>
        <p:nvSpPr>
          <p:cNvPr id="30" name="Title 3"/>
          <p:cNvSpPr>
            <a:spLocks noGrp="1"/>
          </p:cNvSpPr>
          <p:nvPr>
            <p:ph type="title"/>
          </p:nvPr>
        </p:nvSpPr>
        <p:spPr>
          <a:xfrm>
            <a:off x="0" y="0"/>
            <a:ext cx="9144000" cy="708338"/>
          </a:xfrm>
          <a:solidFill>
            <a:schemeClr val="tx2">
              <a:lumMod val="75000"/>
            </a:schemeClr>
          </a:solidFill>
        </p:spPr>
        <p:txBody>
          <a:bodyPr vert="horz" lIns="91440" tIns="45720" rIns="91440" bIns="45720" rtlCol="0" anchor="ctr">
            <a:normAutofit/>
          </a:bodyPr>
          <a:lstStyle/>
          <a:p>
            <a:pPr>
              <a:lnSpc>
                <a:spcPct val="90000"/>
              </a:lnSpc>
            </a:pPr>
            <a:r>
              <a:rPr lang="en-US" sz="3200" b="1" smtClean="0">
                <a:solidFill>
                  <a:schemeClr val="bg1"/>
                </a:solidFill>
                <a:latin typeface="+mn-lt"/>
              </a:rPr>
              <a:t>Giới thiệu ứng dụng </a:t>
            </a:r>
            <a:r>
              <a:rPr lang="en-US" sz="3200" b="1" smtClean="0">
                <a:solidFill>
                  <a:schemeClr val="bg1"/>
                </a:solidFill>
                <a:latin typeface="Arial" panose="020B0604020202020204" pitchFamily="34" charset="0"/>
                <a:cs typeface="Arial" panose="020B0604020202020204" pitchFamily="34" charset="0"/>
              </a:rPr>
              <a:t>Bluezone</a:t>
            </a:r>
            <a:endParaRPr lang="en-US" sz="3200" b="1" dirty="0">
              <a:solidFill>
                <a:schemeClr val="bg1"/>
              </a:solidFill>
              <a:latin typeface="Arial" panose="020B0604020202020204" pitchFamily="34" charset="0"/>
              <a:cs typeface="Arial" panose="020B0604020202020204" pitchFamily="34" charset="0"/>
            </a:endParaRPr>
          </a:p>
        </p:txBody>
      </p:sp>
      <p:sp>
        <p:nvSpPr>
          <p:cNvPr id="3" name="Rectangle 2"/>
          <p:cNvSpPr/>
          <p:nvPr/>
        </p:nvSpPr>
        <p:spPr>
          <a:xfrm>
            <a:off x="538162" y="776123"/>
            <a:ext cx="8067675" cy="3970318"/>
          </a:xfrm>
          <a:prstGeom prst="rect">
            <a:avLst/>
          </a:prstGeom>
        </p:spPr>
        <p:txBody>
          <a:bodyPr wrap="square">
            <a:spAutoFit/>
          </a:bodyPr>
          <a:lstStyle/>
          <a:p>
            <a:pPr marL="342900" indent="-342900">
              <a:lnSpc>
                <a:spcPct val="150000"/>
              </a:lnSpc>
              <a:buFont typeface="Arial" panose="020B0604020202020204" pitchFamily="34" charset="0"/>
              <a:buChar char="•"/>
            </a:pPr>
            <a:endParaRPr lang="en-US" sz="2000" smtClean="0">
              <a:latin typeface="Arial" panose="020B0604020202020204" pitchFamily="34" charset="0"/>
              <a:cs typeface="Arial" panose="020B0604020202020204" pitchFamily="34" charset="0"/>
            </a:endParaRPr>
          </a:p>
          <a:p>
            <a:pPr marL="342900" indent="-342900">
              <a:lnSpc>
                <a:spcPct val="150000"/>
              </a:lnSpc>
              <a:buFont typeface="Arial" panose="020B0604020202020204" pitchFamily="34" charset="0"/>
              <a:buChar char="•"/>
            </a:pPr>
            <a:r>
              <a:rPr lang="en-US" sz="2000" smtClean="0">
                <a:latin typeface="Arial" panose="020B0604020202020204" pitchFamily="34" charset="0"/>
                <a:cs typeface="Arial" panose="020B0604020202020204" pitchFamily="34" charset="0"/>
              </a:rPr>
              <a:t>Ứng dụng gồm 2 thành phần chính: </a:t>
            </a:r>
            <a:r>
              <a:rPr lang="vi-VN" sz="2000" b="1" smtClean="0">
                <a:latin typeface="Arial" panose="020B0604020202020204" pitchFamily="34" charset="0"/>
                <a:cs typeface="Arial" panose="020B0604020202020204" pitchFamily="34" charset="0"/>
              </a:rPr>
              <a:t>Trung </a:t>
            </a:r>
            <a:r>
              <a:rPr lang="vi-VN" sz="2000" b="1">
                <a:latin typeface="Arial" panose="020B0604020202020204" pitchFamily="34" charset="0"/>
                <a:cs typeface="Arial" panose="020B0604020202020204" pitchFamily="34" charset="0"/>
              </a:rPr>
              <a:t>tâm xử lý dữ liệu </a:t>
            </a:r>
            <a:r>
              <a:rPr lang="vi-VN" sz="2000">
                <a:latin typeface="Arial" panose="020B0604020202020204" pitchFamily="34" charset="0"/>
                <a:cs typeface="Arial" panose="020B0604020202020204" pitchFamily="34" charset="0"/>
              </a:rPr>
              <a:t>(viết tắt là Hệ thống) và </a:t>
            </a:r>
            <a:r>
              <a:rPr lang="vi-VN" sz="2000" b="1">
                <a:latin typeface="Arial" panose="020B0604020202020204" pitchFamily="34" charset="0"/>
                <a:cs typeface="Arial" panose="020B0604020202020204" pitchFamily="34" charset="0"/>
              </a:rPr>
              <a:t>Ứng dụng trên điện thoại của người dân </a:t>
            </a:r>
            <a:r>
              <a:rPr lang="vi-VN" sz="2000">
                <a:latin typeface="Arial" panose="020B0604020202020204" pitchFamily="34" charset="0"/>
                <a:cs typeface="Arial" panose="020B0604020202020204" pitchFamily="34" charset="0"/>
              </a:rPr>
              <a:t>(viết tắt là </a:t>
            </a:r>
            <a:r>
              <a:rPr lang="vi-VN" sz="2000">
                <a:latin typeface="Arial" panose="020B0604020202020204" pitchFamily="34" charset="0"/>
                <a:cs typeface="Arial" panose="020B0604020202020204" pitchFamily="34" charset="0"/>
              </a:rPr>
              <a:t>App</a:t>
            </a:r>
            <a:r>
              <a:rPr lang="vi-VN" sz="2000" smtClean="0">
                <a:latin typeface="Arial" panose="020B0604020202020204" pitchFamily="34" charset="0"/>
                <a:cs typeface="Arial" panose="020B0604020202020204" pitchFamily="34" charset="0"/>
              </a:rPr>
              <a:t>).</a:t>
            </a:r>
            <a:endParaRPr lang="en-US" sz="2000" smtClean="0">
              <a:latin typeface="Arial" panose="020B0604020202020204" pitchFamily="34" charset="0"/>
              <a:cs typeface="Arial" panose="020B0604020202020204" pitchFamily="34" charset="0"/>
            </a:endParaRPr>
          </a:p>
          <a:p>
            <a:pPr marL="342900" indent="-342900">
              <a:lnSpc>
                <a:spcPct val="150000"/>
              </a:lnSpc>
              <a:buFont typeface="Arial" panose="020B0604020202020204" pitchFamily="34" charset="0"/>
              <a:buChar char="•"/>
            </a:pPr>
            <a:r>
              <a:rPr lang="vi-VN" sz="2000" smtClean="0">
                <a:latin typeface="Arial" panose="020B0604020202020204" pitchFamily="34" charset="0"/>
                <a:cs typeface="Arial" panose="020B0604020202020204" pitchFamily="34" charset="0"/>
              </a:rPr>
              <a:t>Bluezone </a:t>
            </a:r>
            <a:r>
              <a:rPr lang="vi-VN" sz="2000">
                <a:latin typeface="Arial" panose="020B0604020202020204" pitchFamily="34" charset="0"/>
                <a:cs typeface="Arial" panose="020B0604020202020204" pitchFamily="34" charset="0"/>
              </a:rPr>
              <a:t>sử dụng công nghệ </a:t>
            </a:r>
            <a:r>
              <a:rPr lang="vi-VN" sz="2000" b="1">
                <a:latin typeface="Arial" panose="020B0604020202020204" pitchFamily="34" charset="0"/>
                <a:cs typeface="Arial" panose="020B0604020202020204" pitchFamily="34" charset="0"/>
              </a:rPr>
              <a:t>Bluetooth</a:t>
            </a:r>
            <a:r>
              <a:rPr lang="vi-VN" sz="2000">
                <a:latin typeface="Arial" panose="020B0604020202020204" pitchFamily="34" charset="0"/>
                <a:cs typeface="Arial" panose="020B0604020202020204" pitchFamily="34" charset="0"/>
              </a:rPr>
              <a:t> BLE nhằm phát hiện những người tiếp xúc gần với người nhiễm </a:t>
            </a:r>
            <a:r>
              <a:rPr lang="vi-VN" sz="2000">
                <a:latin typeface="Arial" panose="020B0604020202020204" pitchFamily="34" charset="0"/>
                <a:cs typeface="Arial" panose="020B0604020202020204" pitchFamily="34" charset="0"/>
              </a:rPr>
              <a:t>qua </a:t>
            </a:r>
            <a:r>
              <a:rPr lang="vi-VN" sz="2000" smtClean="0">
                <a:latin typeface="Arial" panose="020B0604020202020204" pitchFamily="34" charset="0"/>
                <a:cs typeface="Arial" panose="020B0604020202020204" pitchFamily="34" charset="0"/>
              </a:rPr>
              <a:t>Smartphone</a:t>
            </a:r>
            <a:r>
              <a:rPr lang="en-US" sz="2000" smtClean="0">
                <a:latin typeface="Arial" panose="020B0604020202020204" pitchFamily="34" charset="0"/>
                <a:cs typeface="Arial" panose="020B0604020202020204" pitchFamily="34" charset="0"/>
              </a:rPr>
              <a:t>.</a:t>
            </a:r>
          </a:p>
          <a:p>
            <a:pPr marL="342900" indent="-342900">
              <a:lnSpc>
                <a:spcPct val="150000"/>
              </a:lnSpc>
              <a:buFont typeface="Arial" panose="020B0604020202020204" pitchFamily="34" charset="0"/>
              <a:buChar char="•"/>
            </a:pPr>
            <a:endParaRPr lang="en-US" sz="2400" dirty="0" smtClean="0">
              <a:latin typeface="Calibri" charset="0"/>
              <a:ea typeface="Calibri" charset="0"/>
              <a:cs typeface="Calibri" charset="0"/>
            </a:endParaRPr>
          </a:p>
          <a:p>
            <a:pPr>
              <a:lnSpc>
                <a:spcPct val="150000"/>
              </a:lnSpc>
            </a:pPr>
            <a:endParaRPr lang="en-US" sz="2400" dirty="0">
              <a:latin typeface="Calibri" charset="0"/>
              <a:ea typeface="Calibri" charset="0"/>
              <a:cs typeface="Calibri" charset="0"/>
            </a:endParaRPr>
          </a:p>
        </p:txBody>
      </p:sp>
    </p:spTree>
    <p:extLst>
      <p:ext uri="{BB962C8B-B14F-4D97-AF65-F5344CB8AC3E}">
        <p14:creationId xmlns:p14="http://schemas.microsoft.com/office/powerpoint/2010/main" val="19043031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7010400" y="6356350"/>
            <a:ext cx="2133600" cy="365125"/>
          </a:xfrm>
        </p:spPr>
        <p:txBody>
          <a:bodyPr/>
          <a:lstStyle/>
          <a:p>
            <a:fld id="{8F6A8D1A-3220-45FD-85D3-78490CDF8D59}" type="slidenum">
              <a:rPr lang="en-US" smtClean="0"/>
              <a:pPr/>
              <a:t>3</a:t>
            </a:fld>
            <a:endParaRPr lang="en-US" dirty="0"/>
          </a:p>
        </p:txBody>
      </p:sp>
      <p:sp>
        <p:nvSpPr>
          <p:cNvPr id="30" name="Title 3"/>
          <p:cNvSpPr>
            <a:spLocks noGrp="1"/>
          </p:cNvSpPr>
          <p:nvPr>
            <p:ph type="title"/>
          </p:nvPr>
        </p:nvSpPr>
        <p:spPr>
          <a:xfrm>
            <a:off x="0" y="0"/>
            <a:ext cx="9144000" cy="708338"/>
          </a:xfrm>
          <a:solidFill>
            <a:schemeClr val="tx2">
              <a:lumMod val="75000"/>
            </a:schemeClr>
          </a:solidFill>
        </p:spPr>
        <p:txBody>
          <a:bodyPr vert="horz" lIns="91440" tIns="45720" rIns="91440" bIns="45720" rtlCol="0" anchor="ctr">
            <a:normAutofit/>
          </a:bodyPr>
          <a:lstStyle/>
          <a:p>
            <a:pPr>
              <a:lnSpc>
                <a:spcPct val="90000"/>
              </a:lnSpc>
            </a:pPr>
            <a:r>
              <a:rPr lang="en-US" sz="3200" b="1" smtClean="0">
                <a:solidFill>
                  <a:schemeClr val="bg1"/>
                </a:solidFill>
                <a:latin typeface="Arial" panose="020B0604020202020204" pitchFamily="34" charset="0"/>
                <a:cs typeface="Arial" panose="020B0604020202020204" pitchFamily="34" charset="0"/>
              </a:rPr>
              <a:t>Ưu điểm khi sử dụng</a:t>
            </a:r>
            <a:endParaRPr lang="en-US" sz="3200" b="1" dirty="0">
              <a:solidFill>
                <a:schemeClr val="bg1"/>
              </a:solidFill>
              <a:latin typeface="Arial" panose="020B0604020202020204" pitchFamily="34" charset="0"/>
              <a:cs typeface="Arial" panose="020B0604020202020204" pitchFamily="34" charset="0"/>
            </a:endParaRPr>
          </a:p>
        </p:txBody>
      </p:sp>
      <p:sp>
        <p:nvSpPr>
          <p:cNvPr id="3" name="Rectangle 2"/>
          <p:cNvSpPr/>
          <p:nvPr/>
        </p:nvSpPr>
        <p:spPr>
          <a:xfrm>
            <a:off x="538162" y="776123"/>
            <a:ext cx="8067675" cy="4616648"/>
          </a:xfrm>
          <a:prstGeom prst="rect">
            <a:avLst/>
          </a:prstGeom>
        </p:spPr>
        <p:txBody>
          <a:bodyPr wrap="square">
            <a:spAutoFit/>
          </a:bodyPr>
          <a:lstStyle/>
          <a:p>
            <a:pPr marL="342900" indent="-342900">
              <a:lnSpc>
                <a:spcPct val="150000"/>
              </a:lnSpc>
              <a:buFont typeface="Arial" panose="020B0604020202020204" pitchFamily="34" charset="0"/>
              <a:buChar char="•"/>
            </a:pPr>
            <a:endParaRPr lang="en-US" sz="2000" smtClean="0">
              <a:latin typeface="Arial" panose="020B0604020202020204" pitchFamily="34" charset="0"/>
              <a:cs typeface="Arial" panose="020B0604020202020204" pitchFamily="34" charset="0"/>
            </a:endParaRPr>
          </a:p>
          <a:p>
            <a:pPr marL="342900" indent="-342900">
              <a:lnSpc>
                <a:spcPct val="150000"/>
              </a:lnSpc>
              <a:buFont typeface="Arial" panose="020B0604020202020204" pitchFamily="34" charset="0"/>
              <a:buChar char="•"/>
            </a:pPr>
            <a:endParaRPr lang="en-US" sz="2000" b="1" smtClean="0">
              <a:latin typeface="Arial" panose="020B0604020202020204" pitchFamily="34" charset="0"/>
              <a:cs typeface="Arial" panose="020B0604020202020204" pitchFamily="34" charset="0"/>
            </a:endParaRPr>
          </a:p>
          <a:p>
            <a:pPr marL="342900" indent="-342900">
              <a:lnSpc>
                <a:spcPct val="150000"/>
              </a:lnSpc>
              <a:buFont typeface="Arial" panose="020B0604020202020204" pitchFamily="34" charset="0"/>
              <a:buChar char="•"/>
            </a:pPr>
            <a:r>
              <a:rPr lang="en-US" sz="2200" b="1" smtClean="0">
                <a:latin typeface="Arial" panose="020B0604020202020204" pitchFamily="34" charset="0"/>
                <a:cs typeface="Arial" panose="020B0604020202020204" pitchFamily="34" charset="0"/>
              </a:rPr>
              <a:t>Nhanh chóng</a:t>
            </a:r>
          </a:p>
          <a:p>
            <a:pPr marL="342900" indent="-342900">
              <a:lnSpc>
                <a:spcPct val="150000"/>
              </a:lnSpc>
              <a:buFont typeface="Arial" panose="020B0604020202020204" pitchFamily="34" charset="0"/>
              <a:buChar char="•"/>
            </a:pPr>
            <a:r>
              <a:rPr lang="en-US" sz="2200" b="1" smtClean="0">
                <a:latin typeface="Arial" panose="020B0604020202020204" pitchFamily="34" charset="0"/>
                <a:cs typeface="Arial" panose="020B0604020202020204" pitchFamily="34" charset="0"/>
              </a:rPr>
              <a:t>Chính xác</a:t>
            </a:r>
          </a:p>
          <a:p>
            <a:pPr marL="342900" indent="-342900">
              <a:lnSpc>
                <a:spcPct val="150000"/>
              </a:lnSpc>
              <a:buFont typeface="Arial" panose="020B0604020202020204" pitchFamily="34" charset="0"/>
              <a:buChar char="•"/>
            </a:pPr>
            <a:r>
              <a:rPr lang="en-US" sz="2200" b="1" smtClean="0">
                <a:latin typeface="Arial" panose="020B0604020202020204" pitchFamily="34" charset="0"/>
                <a:cs typeface="Arial" panose="020B0604020202020204" pitchFamily="34" charset="0"/>
              </a:rPr>
              <a:t>Ít tốn kém: </a:t>
            </a:r>
            <a:r>
              <a:rPr lang="vi-VN" sz="2200">
                <a:cs typeface="Arial" panose="020B0604020202020204" pitchFamily="34" charset="0"/>
              </a:rPr>
              <a:t>Thay vì cách ly vài nghin người, chỉ cần </a:t>
            </a:r>
            <a:r>
              <a:rPr lang="vi-VN" sz="2200">
                <a:cs typeface="Arial" panose="020B0604020202020204" pitchFamily="34" charset="0"/>
              </a:rPr>
              <a:t>cách </a:t>
            </a:r>
            <a:r>
              <a:rPr lang="en-US" sz="2200" smtClean="0">
                <a:latin typeface="Arial" panose="020B0604020202020204" pitchFamily="34" charset="0"/>
                <a:cs typeface="Arial" panose="020B0604020202020204" pitchFamily="34" charset="0"/>
              </a:rPr>
              <a:t>ly</a:t>
            </a:r>
            <a:r>
              <a:rPr lang="vi-VN" sz="2200" smtClean="0">
                <a:cs typeface="Arial" panose="020B0604020202020204" pitchFamily="34" charset="0"/>
              </a:rPr>
              <a:t> </a:t>
            </a:r>
            <a:r>
              <a:rPr lang="vi-VN" sz="2200">
                <a:cs typeface="Arial" panose="020B0604020202020204" pitchFamily="34" charset="0"/>
              </a:rPr>
              <a:t>vài </a:t>
            </a:r>
            <a:r>
              <a:rPr lang="vi-VN" sz="2200">
                <a:cs typeface="Arial" panose="020B0604020202020204" pitchFamily="34" charset="0"/>
              </a:rPr>
              <a:t>chục </a:t>
            </a:r>
            <a:r>
              <a:rPr lang="vi-VN" sz="2200" smtClean="0">
                <a:cs typeface="Arial" panose="020B0604020202020204" pitchFamily="34" charset="0"/>
              </a:rPr>
              <a:t>người</a:t>
            </a:r>
            <a:endParaRPr lang="en-US" sz="2200" smtClean="0">
              <a:cs typeface="Arial" panose="020B0604020202020204" pitchFamily="34" charset="0"/>
            </a:endParaRPr>
          </a:p>
          <a:p>
            <a:pPr marL="342900" indent="-342900">
              <a:lnSpc>
                <a:spcPct val="150000"/>
              </a:lnSpc>
              <a:buFont typeface="Arial" panose="020B0604020202020204" pitchFamily="34" charset="0"/>
              <a:buChar char="•"/>
            </a:pPr>
            <a:r>
              <a:rPr lang="en-US" sz="2200" b="1">
                <a:latin typeface="Arial" panose="020B0604020202020204" pitchFamily="34" charset="0"/>
                <a:cs typeface="Arial" panose="020B0604020202020204" pitchFamily="34" charset="0"/>
              </a:rPr>
              <a:t>Tiết kiệm pin: </a:t>
            </a:r>
            <a:r>
              <a:rPr lang="en-US" sz="2200">
                <a:latin typeface="Arial" panose="020B0604020202020204" pitchFamily="34" charset="0"/>
                <a:cs typeface="Arial" panose="020B0604020202020204" pitchFamily="34" charset="0"/>
              </a:rPr>
              <a:t>ghi nhận tiếp xúc kể cả khi điện thoại đặt trong túi, tắt màn hình</a:t>
            </a:r>
            <a:endParaRPr lang="en-US" sz="2400" dirty="0" smtClean="0">
              <a:latin typeface="Calibri" charset="0"/>
              <a:ea typeface="Calibri" charset="0"/>
              <a:cs typeface="Calibri" charset="0"/>
            </a:endParaRPr>
          </a:p>
          <a:p>
            <a:pPr>
              <a:lnSpc>
                <a:spcPct val="150000"/>
              </a:lnSpc>
            </a:pPr>
            <a:endParaRPr lang="en-US" sz="2400" dirty="0">
              <a:latin typeface="Calibri" charset="0"/>
              <a:ea typeface="Calibri" charset="0"/>
              <a:cs typeface="Calibri" charset="0"/>
            </a:endParaRPr>
          </a:p>
        </p:txBody>
      </p:sp>
    </p:spTree>
    <p:extLst>
      <p:ext uri="{BB962C8B-B14F-4D97-AF65-F5344CB8AC3E}">
        <p14:creationId xmlns:p14="http://schemas.microsoft.com/office/powerpoint/2010/main" val="11085172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7010400" y="6356350"/>
            <a:ext cx="2133600" cy="365125"/>
          </a:xfrm>
        </p:spPr>
        <p:txBody>
          <a:bodyPr/>
          <a:lstStyle/>
          <a:p>
            <a:fld id="{8F6A8D1A-3220-45FD-85D3-78490CDF8D59}" type="slidenum">
              <a:rPr lang="en-US" smtClean="0"/>
              <a:pPr/>
              <a:t>4</a:t>
            </a:fld>
            <a:endParaRPr lang="en-US" dirty="0"/>
          </a:p>
        </p:txBody>
      </p:sp>
      <p:sp>
        <p:nvSpPr>
          <p:cNvPr id="30" name="Title 3"/>
          <p:cNvSpPr>
            <a:spLocks noGrp="1"/>
          </p:cNvSpPr>
          <p:nvPr>
            <p:ph type="title"/>
          </p:nvPr>
        </p:nvSpPr>
        <p:spPr>
          <a:xfrm>
            <a:off x="0" y="0"/>
            <a:ext cx="9144000" cy="708338"/>
          </a:xfrm>
          <a:solidFill>
            <a:schemeClr val="tx2">
              <a:lumMod val="75000"/>
            </a:schemeClr>
          </a:solidFill>
        </p:spPr>
        <p:txBody>
          <a:bodyPr vert="horz" lIns="91440" tIns="45720" rIns="91440" bIns="45720" rtlCol="0" anchor="ctr">
            <a:normAutofit/>
          </a:bodyPr>
          <a:lstStyle/>
          <a:p>
            <a:pPr>
              <a:lnSpc>
                <a:spcPct val="90000"/>
              </a:lnSpc>
            </a:pPr>
            <a:r>
              <a:rPr lang="en-US" sz="3200" b="1" smtClean="0">
                <a:solidFill>
                  <a:schemeClr val="bg1"/>
                </a:solidFill>
                <a:latin typeface="Arial" panose="020B0604020202020204" pitchFamily="34" charset="0"/>
                <a:cs typeface="Arial" panose="020B0604020202020204" pitchFamily="34" charset="0"/>
              </a:rPr>
              <a:t>Nguyên tắc hoạt động</a:t>
            </a:r>
            <a:endParaRPr lang="en-US" sz="3200" b="1" dirty="0">
              <a:solidFill>
                <a:schemeClr val="bg1"/>
              </a:solidFill>
              <a:latin typeface="Arial" panose="020B0604020202020204" pitchFamily="34" charset="0"/>
              <a:cs typeface="Arial" panose="020B0604020202020204" pitchFamily="34" charset="0"/>
            </a:endParaRPr>
          </a:p>
        </p:txBody>
      </p:sp>
      <p:sp>
        <p:nvSpPr>
          <p:cNvPr id="3" name="Rectangle 2"/>
          <p:cNvSpPr/>
          <p:nvPr/>
        </p:nvSpPr>
        <p:spPr>
          <a:xfrm>
            <a:off x="538162" y="776123"/>
            <a:ext cx="8067675" cy="5170646"/>
          </a:xfrm>
          <a:prstGeom prst="rect">
            <a:avLst/>
          </a:prstGeom>
        </p:spPr>
        <p:txBody>
          <a:bodyPr wrap="square">
            <a:spAutoFit/>
          </a:bodyPr>
          <a:lstStyle/>
          <a:p>
            <a:pPr marL="342900" indent="-342900">
              <a:lnSpc>
                <a:spcPct val="150000"/>
              </a:lnSpc>
              <a:buFont typeface="Arial" panose="020B0604020202020204" pitchFamily="34" charset="0"/>
              <a:buChar char="•"/>
            </a:pPr>
            <a:endParaRPr lang="en-US" sz="2000" smtClean="0">
              <a:latin typeface="Arial" panose="020B0604020202020204" pitchFamily="34" charset="0"/>
              <a:cs typeface="Arial" panose="020B0604020202020204" pitchFamily="34" charset="0"/>
            </a:endParaRPr>
          </a:p>
          <a:p>
            <a:pPr marL="342900" indent="-342900">
              <a:lnSpc>
                <a:spcPct val="150000"/>
              </a:lnSpc>
              <a:buFont typeface="Arial" panose="020B0604020202020204" pitchFamily="34" charset="0"/>
              <a:buChar char="•"/>
            </a:pPr>
            <a:endParaRPr lang="en-US" sz="2000" b="1" smtClean="0">
              <a:latin typeface="Arial" panose="020B0604020202020204" pitchFamily="34" charset="0"/>
              <a:cs typeface="Arial" panose="020B0604020202020204" pitchFamily="34" charset="0"/>
            </a:endParaRPr>
          </a:p>
          <a:p>
            <a:pPr marL="342900" indent="-342900">
              <a:lnSpc>
                <a:spcPct val="150000"/>
              </a:lnSpc>
              <a:buFont typeface="Arial" panose="020B0604020202020204" pitchFamily="34" charset="0"/>
              <a:buChar char="•"/>
            </a:pPr>
            <a:r>
              <a:rPr lang="en-US" sz="2200" b="1" smtClean="0">
                <a:latin typeface="Arial" panose="020B0604020202020204" pitchFamily="34" charset="0"/>
                <a:cs typeface="Arial" panose="020B0604020202020204" pitchFamily="34" charset="0"/>
              </a:rPr>
              <a:t>Bảo mật dữ liệu: </a:t>
            </a:r>
            <a:r>
              <a:rPr lang="vi-VN" sz="2200" smtClean="0">
                <a:cs typeface="Arial" panose="020B0604020202020204" pitchFamily="34" charset="0"/>
              </a:rPr>
              <a:t>Ứng </a:t>
            </a:r>
            <a:r>
              <a:rPr lang="vi-VN" sz="2200">
                <a:cs typeface="Arial" panose="020B0604020202020204" pitchFamily="34" charset="0"/>
              </a:rPr>
              <a:t>dụng chỉ lưu dữ liệu trên máy, không chuyển thông tin lên </a:t>
            </a:r>
            <a:r>
              <a:rPr lang="vi-VN" sz="2200">
                <a:cs typeface="Arial" panose="020B0604020202020204" pitchFamily="34" charset="0"/>
              </a:rPr>
              <a:t>hệ </a:t>
            </a:r>
            <a:r>
              <a:rPr lang="vi-VN" sz="2200" smtClean="0">
                <a:cs typeface="Arial" panose="020B0604020202020204" pitchFamily="34" charset="0"/>
              </a:rPr>
              <a:t>thống</a:t>
            </a:r>
            <a:endParaRPr lang="en-US" sz="2200" smtClean="0">
              <a:cs typeface="Arial" panose="020B0604020202020204" pitchFamily="34" charset="0"/>
            </a:endParaRPr>
          </a:p>
          <a:p>
            <a:pPr marL="342900" indent="-342900">
              <a:lnSpc>
                <a:spcPct val="150000"/>
              </a:lnSpc>
              <a:buFont typeface="Arial" panose="020B0604020202020204" pitchFamily="34" charset="0"/>
              <a:buChar char="•"/>
            </a:pPr>
            <a:r>
              <a:rPr lang="vi-VN" sz="2200" b="1">
                <a:cs typeface="Arial" panose="020B0604020202020204" pitchFamily="34" charset="0"/>
              </a:rPr>
              <a:t>Không thu thập </a:t>
            </a:r>
            <a:r>
              <a:rPr lang="vi-VN" sz="2200" b="1">
                <a:cs typeface="Arial" panose="020B0604020202020204" pitchFamily="34" charset="0"/>
              </a:rPr>
              <a:t>vị </a:t>
            </a:r>
            <a:r>
              <a:rPr lang="vi-VN" sz="2200" b="1" smtClean="0">
                <a:cs typeface="Arial" panose="020B0604020202020204" pitchFamily="34" charset="0"/>
              </a:rPr>
              <a:t>trí</a:t>
            </a:r>
            <a:endParaRPr lang="en-US" sz="2200" b="1" smtClean="0">
              <a:cs typeface="Arial" panose="020B0604020202020204" pitchFamily="34" charset="0"/>
            </a:endParaRPr>
          </a:p>
          <a:p>
            <a:pPr marL="342900" indent="-342900">
              <a:lnSpc>
                <a:spcPct val="150000"/>
              </a:lnSpc>
              <a:buFont typeface="Arial" panose="020B0604020202020204" pitchFamily="34" charset="0"/>
              <a:buChar char="•"/>
            </a:pPr>
            <a:r>
              <a:rPr lang="en-US" sz="2200" b="1" smtClean="0">
                <a:latin typeface="Arial" panose="020B0604020202020204" pitchFamily="34" charset="0"/>
                <a:cs typeface="Arial" panose="020B0604020202020204" pitchFamily="34" charset="0"/>
              </a:rPr>
              <a:t>Ẩn danh</a:t>
            </a:r>
          </a:p>
          <a:p>
            <a:pPr marL="342900" indent="-342900">
              <a:lnSpc>
                <a:spcPct val="150000"/>
              </a:lnSpc>
              <a:buFont typeface="Arial" panose="020B0604020202020204" pitchFamily="34" charset="0"/>
              <a:buChar char="•"/>
            </a:pPr>
            <a:r>
              <a:rPr lang="en-US" sz="2200" b="1" smtClean="0">
                <a:latin typeface="Arial" panose="020B0604020202020204" pitchFamily="34" charset="0"/>
                <a:cs typeface="Arial" panose="020B0604020202020204" pitchFamily="34" charset="0"/>
              </a:rPr>
              <a:t>Minh bạch </a:t>
            </a:r>
            <a:endParaRPr lang="en-US" sz="2200" b="1">
              <a:latin typeface="Arial" panose="020B0604020202020204" pitchFamily="34" charset="0"/>
              <a:cs typeface="Arial" panose="020B0604020202020204" pitchFamily="34" charset="0"/>
            </a:endParaRPr>
          </a:p>
          <a:p>
            <a:pPr marL="342900" indent="-342900">
              <a:lnSpc>
                <a:spcPct val="150000"/>
              </a:lnSpc>
              <a:buFont typeface="Arial" panose="020B0604020202020204" pitchFamily="34" charset="0"/>
              <a:buChar char="•"/>
            </a:pPr>
            <a:endParaRPr lang="en-US" sz="2200" smtClean="0">
              <a:latin typeface="Arial" panose="020B0604020202020204" pitchFamily="34" charset="0"/>
              <a:cs typeface="Arial" panose="020B0604020202020204" pitchFamily="34" charset="0"/>
            </a:endParaRPr>
          </a:p>
          <a:p>
            <a:pPr marL="342900" indent="-342900">
              <a:lnSpc>
                <a:spcPct val="150000"/>
              </a:lnSpc>
              <a:buFont typeface="Arial" panose="020B0604020202020204" pitchFamily="34" charset="0"/>
              <a:buChar char="•"/>
            </a:pPr>
            <a:endParaRPr lang="en-US" sz="2400" dirty="0" smtClean="0">
              <a:latin typeface="Calibri" charset="0"/>
              <a:ea typeface="Calibri" charset="0"/>
              <a:cs typeface="Calibri" charset="0"/>
            </a:endParaRPr>
          </a:p>
          <a:p>
            <a:pPr>
              <a:lnSpc>
                <a:spcPct val="150000"/>
              </a:lnSpc>
            </a:pPr>
            <a:endParaRPr lang="en-US" sz="2400" dirty="0">
              <a:latin typeface="Calibri" charset="0"/>
              <a:ea typeface="Calibri" charset="0"/>
              <a:cs typeface="Calibri" charset="0"/>
            </a:endParaRPr>
          </a:p>
        </p:txBody>
      </p:sp>
    </p:spTree>
    <p:extLst>
      <p:ext uri="{BB962C8B-B14F-4D97-AF65-F5344CB8AC3E}">
        <p14:creationId xmlns:p14="http://schemas.microsoft.com/office/powerpoint/2010/main" val="30198203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7010400" y="6356350"/>
            <a:ext cx="2133600" cy="365125"/>
          </a:xfrm>
        </p:spPr>
        <p:txBody>
          <a:bodyPr/>
          <a:lstStyle/>
          <a:p>
            <a:fld id="{8F6A8D1A-3220-45FD-85D3-78490CDF8D59}" type="slidenum">
              <a:rPr lang="en-US" smtClean="0"/>
              <a:pPr/>
              <a:t>5</a:t>
            </a:fld>
            <a:endParaRPr lang="en-US" dirty="0"/>
          </a:p>
        </p:txBody>
      </p:sp>
      <p:sp>
        <p:nvSpPr>
          <p:cNvPr id="30" name="Title 3"/>
          <p:cNvSpPr>
            <a:spLocks noGrp="1"/>
          </p:cNvSpPr>
          <p:nvPr>
            <p:ph type="title"/>
          </p:nvPr>
        </p:nvSpPr>
        <p:spPr>
          <a:xfrm>
            <a:off x="0" y="0"/>
            <a:ext cx="9144000" cy="708338"/>
          </a:xfrm>
          <a:solidFill>
            <a:schemeClr val="tx2">
              <a:lumMod val="75000"/>
            </a:schemeClr>
          </a:solidFill>
        </p:spPr>
        <p:txBody>
          <a:bodyPr vert="horz" lIns="91440" tIns="45720" rIns="91440" bIns="45720" rtlCol="0" anchor="ctr">
            <a:normAutofit/>
          </a:bodyPr>
          <a:lstStyle/>
          <a:p>
            <a:pPr>
              <a:lnSpc>
                <a:spcPct val="90000"/>
              </a:lnSpc>
            </a:pPr>
            <a:r>
              <a:rPr lang="en-US" sz="3200" b="1" smtClean="0">
                <a:solidFill>
                  <a:schemeClr val="bg1"/>
                </a:solidFill>
                <a:latin typeface="Arial" panose="020B0604020202020204" pitchFamily="34" charset="0"/>
                <a:cs typeface="Arial" panose="020B0604020202020204" pitchFamily="34" charset="0"/>
              </a:rPr>
              <a:t>Cài đặt</a:t>
            </a:r>
            <a:endParaRPr lang="en-US" sz="3200" b="1" dirty="0">
              <a:solidFill>
                <a:schemeClr val="bg1"/>
              </a:solidFill>
              <a:latin typeface="Arial" panose="020B0604020202020204" pitchFamily="34" charset="0"/>
              <a:cs typeface="Arial" panose="020B0604020202020204" pitchFamily="34" charset="0"/>
            </a:endParaRPr>
          </a:p>
        </p:txBody>
      </p:sp>
      <p:sp>
        <p:nvSpPr>
          <p:cNvPr id="3" name="Rectangle 2"/>
          <p:cNvSpPr/>
          <p:nvPr/>
        </p:nvSpPr>
        <p:spPr>
          <a:xfrm>
            <a:off x="538162" y="776123"/>
            <a:ext cx="8067675" cy="2631490"/>
          </a:xfrm>
          <a:prstGeom prst="rect">
            <a:avLst/>
          </a:prstGeom>
        </p:spPr>
        <p:txBody>
          <a:bodyPr wrap="square">
            <a:spAutoFit/>
          </a:bodyPr>
          <a:lstStyle/>
          <a:p>
            <a:pPr marL="342900" indent="-342900">
              <a:lnSpc>
                <a:spcPct val="150000"/>
              </a:lnSpc>
              <a:buFont typeface="Arial" panose="020B0604020202020204" pitchFamily="34" charset="0"/>
              <a:buChar char="•"/>
            </a:pPr>
            <a:endParaRPr lang="en-US" sz="2000" smtClean="0">
              <a:latin typeface="Arial" panose="020B0604020202020204" pitchFamily="34" charset="0"/>
              <a:cs typeface="Arial" panose="020B0604020202020204" pitchFamily="34" charset="0"/>
            </a:endParaRPr>
          </a:p>
          <a:p>
            <a:pPr marL="342900" indent="-342900">
              <a:lnSpc>
                <a:spcPct val="150000"/>
              </a:lnSpc>
              <a:buFont typeface="Arial" panose="020B0604020202020204" pitchFamily="34" charset="0"/>
              <a:buChar char="•"/>
            </a:pPr>
            <a:endParaRPr lang="en-US" sz="2000" b="1" smtClean="0">
              <a:latin typeface="Arial" panose="020B0604020202020204" pitchFamily="34" charset="0"/>
              <a:cs typeface="Arial" panose="020B0604020202020204" pitchFamily="34" charset="0"/>
            </a:endParaRPr>
          </a:p>
          <a:p>
            <a:pPr marL="342900" indent="-342900">
              <a:lnSpc>
                <a:spcPct val="150000"/>
              </a:lnSpc>
              <a:buFont typeface="Arial" panose="020B0604020202020204" pitchFamily="34" charset="0"/>
              <a:buChar char="•"/>
            </a:pPr>
            <a:endParaRPr lang="en-US" sz="2200" smtClean="0">
              <a:latin typeface="Arial" panose="020B0604020202020204" pitchFamily="34" charset="0"/>
              <a:cs typeface="Arial" panose="020B0604020202020204" pitchFamily="34" charset="0"/>
            </a:endParaRPr>
          </a:p>
          <a:p>
            <a:pPr marL="342900" indent="-342900">
              <a:lnSpc>
                <a:spcPct val="150000"/>
              </a:lnSpc>
              <a:buFont typeface="Arial" panose="020B0604020202020204" pitchFamily="34" charset="0"/>
              <a:buChar char="•"/>
            </a:pPr>
            <a:endParaRPr lang="en-US" sz="2400" dirty="0" smtClean="0">
              <a:latin typeface="Calibri" charset="0"/>
              <a:ea typeface="Calibri" charset="0"/>
              <a:cs typeface="Calibri" charset="0"/>
            </a:endParaRPr>
          </a:p>
          <a:p>
            <a:pPr>
              <a:lnSpc>
                <a:spcPct val="150000"/>
              </a:lnSpc>
            </a:pPr>
            <a:endParaRPr lang="en-US" sz="2400" dirty="0">
              <a:latin typeface="Calibri" charset="0"/>
              <a:ea typeface="Calibri" charset="0"/>
              <a:cs typeface="Calibri" charset="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5280" y="708338"/>
            <a:ext cx="8453437" cy="4992812"/>
          </a:xfrm>
          <a:prstGeom prst="rect">
            <a:avLst/>
          </a:prstGeom>
        </p:spPr>
      </p:pic>
    </p:spTree>
    <p:extLst>
      <p:ext uri="{BB962C8B-B14F-4D97-AF65-F5344CB8AC3E}">
        <p14:creationId xmlns:p14="http://schemas.microsoft.com/office/powerpoint/2010/main" val="2603439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7010400" y="6356350"/>
            <a:ext cx="2133600" cy="365125"/>
          </a:xfrm>
        </p:spPr>
        <p:txBody>
          <a:bodyPr/>
          <a:lstStyle/>
          <a:p>
            <a:fld id="{8F6A8D1A-3220-45FD-85D3-78490CDF8D59}" type="slidenum">
              <a:rPr lang="en-US" smtClean="0"/>
              <a:pPr/>
              <a:t>6</a:t>
            </a:fld>
            <a:endParaRPr lang="en-US" dirty="0"/>
          </a:p>
        </p:txBody>
      </p:sp>
      <p:sp>
        <p:nvSpPr>
          <p:cNvPr id="30" name="Title 3"/>
          <p:cNvSpPr>
            <a:spLocks noGrp="1"/>
          </p:cNvSpPr>
          <p:nvPr>
            <p:ph type="title"/>
          </p:nvPr>
        </p:nvSpPr>
        <p:spPr>
          <a:xfrm>
            <a:off x="0" y="0"/>
            <a:ext cx="9144000" cy="708338"/>
          </a:xfrm>
          <a:solidFill>
            <a:schemeClr val="tx2">
              <a:lumMod val="75000"/>
            </a:schemeClr>
          </a:solidFill>
        </p:spPr>
        <p:txBody>
          <a:bodyPr vert="horz" lIns="91440" tIns="45720" rIns="91440" bIns="45720" rtlCol="0" anchor="ctr">
            <a:normAutofit/>
          </a:bodyPr>
          <a:lstStyle/>
          <a:p>
            <a:pPr>
              <a:lnSpc>
                <a:spcPct val="90000"/>
              </a:lnSpc>
            </a:pPr>
            <a:r>
              <a:rPr lang="en-US" sz="3200" b="1" smtClean="0">
                <a:solidFill>
                  <a:schemeClr val="bg1"/>
                </a:solidFill>
                <a:latin typeface="Arial" panose="020B0604020202020204" pitchFamily="34" charset="0"/>
                <a:cs typeface="Arial" panose="020B0604020202020204" pitchFamily="34" charset="0"/>
              </a:rPr>
              <a:t>Cách thức hoạt động</a:t>
            </a:r>
            <a:endParaRPr lang="en-US" sz="3200" b="1" dirty="0">
              <a:solidFill>
                <a:schemeClr val="bg1"/>
              </a:solidFill>
              <a:latin typeface="Arial" panose="020B0604020202020204" pitchFamily="34" charset="0"/>
              <a:cs typeface="Arial" panose="020B0604020202020204" pitchFamily="34" charset="0"/>
            </a:endParaRPr>
          </a:p>
        </p:txBody>
      </p:sp>
      <p:sp>
        <p:nvSpPr>
          <p:cNvPr id="3" name="Rectangle 2"/>
          <p:cNvSpPr/>
          <p:nvPr/>
        </p:nvSpPr>
        <p:spPr>
          <a:xfrm>
            <a:off x="538162" y="776123"/>
            <a:ext cx="8067675" cy="2631490"/>
          </a:xfrm>
          <a:prstGeom prst="rect">
            <a:avLst/>
          </a:prstGeom>
        </p:spPr>
        <p:txBody>
          <a:bodyPr wrap="square">
            <a:spAutoFit/>
          </a:bodyPr>
          <a:lstStyle/>
          <a:p>
            <a:pPr marL="342900" indent="-342900">
              <a:lnSpc>
                <a:spcPct val="150000"/>
              </a:lnSpc>
              <a:buFont typeface="Arial" panose="020B0604020202020204" pitchFamily="34" charset="0"/>
              <a:buChar char="•"/>
            </a:pPr>
            <a:endParaRPr lang="en-US" sz="2000" smtClean="0">
              <a:latin typeface="Arial" panose="020B0604020202020204" pitchFamily="34" charset="0"/>
              <a:cs typeface="Arial" panose="020B0604020202020204" pitchFamily="34" charset="0"/>
            </a:endParaRPr>
          </a:p>
          <a:p>
            <a:pPr marL="342900" indent="-342900">
              <a:lnSpc>
                <a:spcPct val="150000"/>
              </a:lnSpc>
              <a:buFont typeface="Arial" panose="020B0604020202020204" pitchFamily="34" charset="0"/>
              <a:buChar char="•"/>
            </a:pPr>
            <a:endParaRPr lang="en-US" sz="2000" b="1" smtClean="0">
              <a:latin typeface="Arial" panose="020B0604020202020204" pitchFamily="34" charset="0"/>
              <a:cs typeface="Arial" panose="020B0604020202020204" pitchFamily="34" charset="0"/>
            </a:endParaRPr>
          </a:p>
          <a:p>
            <a:pPr>
              <a:lnSpc>
                <a:spcPct val="150000"/>
              </a:lnSpc>
            </a:pPr>
            <a:endParaRPr lang="en-US" sz="2200" smtClean="0">
              <a:latin typeface="Arial" panose="020B0604020202020204" pitchFamily="34" charset="0"/>
              <a:cs typeface="Arial" panose="020B0604020202020204" pitchFamily="34" charset="0"/>
            </a:endParaRPr>
          </a:p>
          <a:p>
            <a:pPr marL="342900" indent="-342900">
              <a:lnSpc>
                <a:spcPct val="150000"/>
              </a:lnSpc>
              <a:buFont typeface="Arial" panose="020B0604020202020204" pitchFamily="34" charset="0"/>
              <a:buChar char="•"/>
            </a:pPr>
            <a:endParaRPr lang="en-US" sz="2400" dirty="0" smtClean="0">
              <a:latin typeface="Calibri" charset="0"/>
              <a:ea typeface="Calibri" charset="0"/>
              <a:cs typeface="Calibri" charset="0"/>
            </a:endParaRPr>
          </a:p>
          <a:p>
            <a:pPr>
              <a:lnSpc>
                <a:spcPct val="150000"/>
              </a:lnSpc>
            </a:pPr>
            <a:endParaRPr lang="en-US" sz="2400" dirty="0">
              <a:latin typeface="Calibri" charset="0"/>
              <a:ea typeface="Calibri" charset="0"/>
              <a:cs typeface="Calibri" charset="0"/>
            </a:endParaRPr>
          </a:p>
        </p:txBody>
      </p:sp>
      <p:pic>
        <p:nvPicPr>
          <p:cNvPr id="6" name="Content Placeholder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744608"/>
            <a:ext cx="9143999" cy="6237146"/>
          </a:xfrm>
        </p:spPr>
      </p:pic>
    </p:spTree>
    <p:extLst>
      <p:ext uri="{BB962C8B-B14F-4D97-AF65-F5344CB8AC3E}">
        <p14:creationId xmlns:p14="http://schemas.microsoft.com/office/powerpoint/2010/main" val="10234467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7010400" y="6356350"/>
            <a:ext cx="2133600" cy="365125"/>
          </a:xfrm>
        </p:spPr>
        <p:txBody>
          <a:bodyPr/>
          <a:lstStyle/>
          <a:p>
            <a:fld id="{8F6A8D1A-3220-45FD-85D3-78490CDF8D59}" type="slidenum">
              <a:rPr lang="en-US" smtClean="0"/>
              <a:pPr/>
              <a:t>7</a:t>
            </a:fld>
            <a:endParaRPr lang="en-US" dirty="0"/>
          </a:p>
        </p:txBody>
      </p:sp>
      <p:sp>
        <p:nvSpPr>
          <p:cNvPr id="30" name="Title 3"/>
          <p:cNvSpPr>
            <a:spLocks noGrp="1"/>
          </p:cNvSpPr>
          <p:nvPr>
            <p:ph type="title"/>
          </p:nvPr>
        </p:nvSpPr>
        <p:spPr>
          <a:xfrm>
            <a:off x="0" y="0"/>
            <a:ext cx="9144000" cy="708338"/>
          </a:xfrm>
          <a:solidFill>
            <a:schemeClr val="tx2">
              <a:lumMod val="75000"/>
            </a:schemeClr>
          </a:solidFill>
        </p:spPr>
        <p:txBody>
          <a:bodyPr vert="horz" lIns="91440" tIns="45720" rIns="91440" bIns="45720" rtlCol="0" anchor="ctr">
            <a:normAutofit/>
          </a:bodyPr>
          <a:lstStyle/>
          <a:p>
            <a:pPr>
              <a:lnSpc>
                <a:spcPct val="90000"/>
              </a:lnSpc>
            </a:pPr>
            <a:r>
              <a:rPr lang="en-US" sz="3200" b="1" smtClean="0">
                <a:solidFill>
                  <a:schemeClr val="bg1"/>
                </a:solidFill>
                <a:latin typeface="Arial" panose="020B0604020202020204" pitchFamily="34" charset="0"/>
                <a:cs typeface="Arial" panose="020B0604020202020204" pitchFamily="34" charset="0"/>
              </a:rPr>
              <a:t>Triển khai tại các tỉnh/thành phố</a:t>
            </a:r>
            <a:endParaRPr lang="en-US" sz="3200" b="1" dirty="0">
              <a:solidFill>
                <a:schemeClr val="bg1"/>
              </a:solidFill>
              <a:latin typeface="Arial" panose="020B0604020202020204" pitchFamily="34" charset="0"/>
              <a:cs typeface="Arial" panose="020B0604020202020204" pitchFamily="34" charset="0"/>
            </a:endParaRPr>
          </a:p>
        </p:txBody>
      </p:sp>
      <p:sp>
        <p:nvSpPr>
          <p:cNvPr id="3" name="Rectangle 2"/>
          <p:cNvSpPr/>
          <p:nvPr/>
        </p:nvSpPr>
        <p:spPr>
          <a:xfrm>
            <a:off x="538162" y="776123"/>
            <a:ext cx="8067675" cy="5909310"/>
          </a:xfrm>
          <a:prstGeom prst="rect">
            <a:avLst/>
          </a:prstGeom>
        </p:spPr>
        <p:txBody>
          <a:bodyPr wrap="square">
            <a:spAutoFit/>
          </a:bodyPr>
          <a:lstStyle/>
          <a:p>
            <a:pPr>
              <a:lnSpc>
                <a:spcPct val="150000"/>
              </a:lnSpc>
            </a:pPr>
            <a:r>
              <a:rPr lang="en-US" sz="2500" b="1" smtClean="0">
                <a:latin typeface="Arial" panose="020B0604020202020204" pitchFamily="34" charset="0"/>
                <a:cs typeface="Arial" panose="020B0604020202020204" pitchFamily="34" charset="0"/>
              </a:rPr>
              <a:t>Tổ chức truyền thông kêu gọi người dân sử dụng qua các hình thức:</a:t>
            </a:r>
          </a:p>
          <a:p>
            <a:pPr marL="342900" indent="-342900">
              <a:lnSpc>
                <a:spcPct val="150000"/>
              </a:lnSpc>
              <a:buFont typeface="Arial" panose="020B0604020202020204" pitchFamily="34" charset="0"/>
              <a:buChar char="•"/>
            </a:pPr>
            <a:r>
              <a:rPr lang="en-US" sz="2200" smtClean="0">
                <a:latin typeface="Arial" panose="020B0604020202020204" pitchFamily="34" charset="0"/>
                <a:cs typeface="Arial" panose="020B0604020202020204" pitchFamily="34" charset="0"/>
              </a:rPr>
              <a:t>Thông qua báo chí, phương tiện truyền thông.</a:t>
            </a:r>
          </a:p>
          <a:p>
            <a:pPr marL="342900" indent="-342900">
              <a:lnSpc>
                <a:spcPct val="150000"/>
              </a:lnSpc>
              <a:buFont typeface="Arial" panose="020B0604020202020204" pitchFamily="34" charset="0"/>
              <a:buChar char="•"/>
            </a:pPr>
            <a:r>
              <a:rPr lang="en-US" sz="2200" smtClean="0">
                <a:latin typeface="Arial" panose="020B0604020202020204" pitchFamily="34" charset="0"/>
                <a:cs typeface="Arial" panose="020B0604020202020204" pitchFamily="34" charset="0"/>
              </a:rPr>
              <a:t>Thông qua các thuê bao viễn thông.</a:t>
            </a:r>
          </a:p>
          <a:p>
            <a:pPr marL="342900" indent="-342900">
              <a:lnSpc>
                <a:spcPct val="150000"/>
              </a:lnSpc>
              <a:buFont typeface="Arial" panose="020B0604020202020204" pitchFamily="34" charset="0"/>
              <a:buChar char="•"/>
            </a:pPr>
            <a:r>
              <a:rPr lang="en-US" sz="2200" smtClean="0">
                <a:latin typeface="Arial" panose="020B0604020202020204" pitchFamily="34" charset="0"/>
                <a:cs typeface="Arial" panose="020B0604020202020204" pitchFamily="34" charset="0"/>
              </a:rPr>
              <a:t>Phát </a:t>
            </a:r>
            <a:r>
              <a:rPr lang="en-US" sz="2200">
                <a:latin typeface="Arial" panose="020B0604020202020204" pitchFamily="34" charset="0"/>
                <a:cs typeface="Arial" panose="020B0604020202020204" pitchFamily="34" charset="0"/>
              </a:rPr>
              <a:t>động các tổ chức, đoàn thể vận động hội viên cài đặt ứng </a:t>
            </a:r>
            <a:r>
              <a:rPr lang="en-US" sz="2200">
                <a:latin typeface="Arial" panose="020B0604020202020204" pitchFamily="34" charset="0"/>
                <a:cs typeface="Arial" panose="020B0604020202020204" pitchFamily="34" charset="0"/>
              </a:rPr>
              <a:t>dụng</a:t>
            </a:r>
            <a:r>
              <a:rPr lang="en-US" sz="2200" smtClean="0">
                <a:latin typeface="Arial" panose="020B0604020202020204" pitchFamily="34" charset="0"/>
                <a:cs typeface="Arial" panose="020B0604020202020204" pitchFamily="34" charset="0"/>
              </a:rPr>
              <a:t>.</a:t>
            </a:r>
          </a:p>
          <a:p>
            <a:pPr marL="342900" indent="-342900">
              <a:lnSpc>
                <a:spcPct val="150000"/>
              </a:lnSpc>
              <a:buFont typeface="Arial" panose="020B0604020202020204" pitchFamily="34" charset="0"/>
              <a:buChar char="•"/>
            </a:pPr>
            <a:r>
              <a:rPr lang="en-US" sz="2200" smtClean="0">
                <a:latin typeface="Arial" panose="020B0604020202020204" pitchFamily="34" charset="0"/>
                <a:cs typeface="Arial" panose="020B0604020202020204" pitchFamily="34" charset="0"/>
              </a:rPr>
              <a:t>Ưu tiên áp dụng </a:t>
            </a:r>
            <a:r>
              <a:rPr lang="vi-VN" sz="2200" smtClean="0">
                <a:latin typeface="Arial" panose="020B0604020202020204" pitchFamily="34" charset="0"/>
                <a:cs typeface="Arial" panose="020B0604020202020204" pitchFamily="34" charset="0"/>
              </a:rPr>
              <a:t>ở </a:t>
            </a:r>
            <a:r>
              <a:rPr lang="vi-VN" sz="2200">
                <a:latin typeface="Arial" panose="020B0604020202020204" pitchFamily="34" charset="0"/>
                <a:cs typeface="Arial" panose="020B0604020202020204" pitchFamily="34" charset="0"/>
              </a:rPr>
              <a:t>các quần thể </a:t>
            </a:r>
            <a:r>
              <a:rPr lang="vi-VN" sz="2200">
                <a:latin typeface="Arial" panose="020B0604020202020204" pitchFamily="34" charset="0"/>
                <a:cs typeface="Arial" panose="020B0604020202020204" pitchFamily="34" charset="0"/>
              </a:rPr>
              <a:t>nguy </a:t>
            </a:r>
            <a:r>
              <a:rPr lang="vi-VN" sz="2200" smtClean="0">
                <a:latin typeface="Arial" panose="020B0604020202020204" pitchFamily="34" charset="0"/>
                <a:cs typeface="Arial" panose="020B0604020202020204" pitchFamily="34" charset="0"/>
              </a:rPr>
              <a:t>cơ</a:t>
            </a:r>
            <a:r>
              <a:rPr lang="en-US" sz="2200" smtClean="0">
                <a:latin typeface="Arial" panose="020B0604020202020204" pitchFamily="34" charset="0"/>
                <a:cs typeface="Arial" panose="020B0604020202020204" pitchFamily="34" charset="0"/>
              </a:rPr>
              <a:t>: </a:t>
            </a:r>
            <a:r>
              <a:rPr lang="vi-VN" sz="2200">
                <a:latin typeface="Arial" panose="020B0604020202020204" pitchFamily="34" charset="0"/>
                <a:cs typeface="Arial" panose="020B0604020202020204" pitchFamily="34" charset="0"/>
              </a:rPr>
              <a:t> bệnh viện, cơ sở </a:t>
            </a:r>
            <a:r>
              <a:rPr lang="vi-VN" sz="2200">
                <a:latin typeface="Arial" panose="020B0604020202020204" pitchFamily="34" charset="0"/>
                <a:cs typeface="Arial" panose="020B0604020202020204" pitchFamily="34" charset="0"/>
              </a:rPr>
              <a:t>y </a:t>
            </a:r>
            <a:r>
              <a:rPr lang="vi-VN" sz="2200" smtClean="0">
                <a:latin typeface="Arial" panose="020B0604020202020204" pitchFamily="34" charset="0"/>
                <a:cs typeface="Arial" panose="020B0604020202020204" pitchFamily="34" charset="0"/>
              </a:rPr>
              <a:t>tế</a:t>
            </a:r>
            <a:r>
              <a:rPr lang="en-US" sz="2200" smtClean="0">
                <a:latin typeface="Arial" panose="020B0604020202020204" pitchFamily="34" charset="0"/>
                <a:cs typeface="Arial" panose="020B0604020202020204" pitchFamily="34" charset="0"/>
              </a:rPr>
              <a:t>, nhà thuốc bệnh nhân có triệu hô hấp</a:t>
            </a:r>
            <a:endParaRPr lang="en-US" sz="2200">
              <a:latin typeface="Arial" panose="020B0604020202020204" pitchFamily="34" charset="0"/>
              <a:cs typeface="Arial" panose="020B0604020202020204" pitchFamily="34" charset="0"/>
            </a:endParaRPr>
          </a:p>
          <a:p>
            <a:pPr marL="342900" indent="-342900">
              <a:lnSpc>
                <a:spcPct val="150000"/>
              </a:lnSpc>
              <a:buFont typeface="Arial" panose="020B0604020202020204" pitchFamily="34" charset="0"/>
              <a:buChar char="•"/>
            </a:pPr>
            <a:endParaRPr lang="en-US" sz="2200" smtClean="0">
              <a:latin typeface="Arial" panose="020B0604020202020204" pitchFamily="34" charset="0"/>
              <a:cs typeface="Arial" panose="020B0604020202020204" pitchFamily="34" charset="0"/>
            </a:endParaRPr>
          </a:p>
          <a:p>
            <a:pPr marL="342900" indent="-342900">
              <a:lnSpc>
                <a:spcPct val="150000"/>
              </a:lnSpc>
              <a:buFont typeface="Arial" panose="020B0604020202020204" pitchFamily="34" charset="0"/>
              <a:buChar char="•"/>
            </a:pPr>
            <a:endParaRPr lang="en-US" sz="2400" dirty="0" smtClean="0">
              <a:latin typeface="Calibri" charset="0"/>
              <a:ea typeface="Calibri" charset="0"/>
              <a:cs typeface="Calibri" charset="0"/>
            </a:endParaRPr>
          </a:p>
          <a:p>
            <a:pPr>
              <a:lnSpc>
                <a:spcPct val="150000"/>
              </a:lnSpc>
            </a:pPr>
            <a:endParaRPr lang="en-US" sz="2400" dirty="0">
              <a:latin typeface="Calibri" charset="0"/>
              <a:ea typeface="Calibri" charset="0"/>
              <a:cs typeface="Calibri" charset="0"/>
            </a:endParaRPr>
          </a:p>
        </p:txBody>
      </p:sp>
    </p:spTree>
    <p:extLst>
      <p:ext uri="{BB962C8B-B14F-4D97-AF65-F5344CB8AC3E}">
        <p14:creationId xmlns:p14="http://schemas.microsoft.com/office/powerpoint/2010/main" val="40928062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1472</TotalTime>
  <Words>650</Words>
  <Application>Microsoft Office PowerPoint</Application>
  <PresentationFormat>On-screen Show (4:3)</PresentationFormat>
  <Paragraphs>61</Paragraphs>
  <Slides>7</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GIỚI THIỆU ỨNG DỤNG BLUEZONE TRONG KIỂM SOÁT COVID-19</vt:lpstr>
      <vt:lpstr>Giới thiệu ứng dụng Bluezone</vt:lpstr>
      <vt:lpstr>Ưu điểm khi sử dụng</vt:lpstr>
      <vt:lpstr>Nguyên tắc hoạt động</vt:lpstr>
      <vt:lpstr>Cài đặt</vt:lpstr>
      <vt:lpstr>Cách thức hoạt động</vt:lpstr>
      <vt:lpstr>Triển khai tại các tỉnh/thành phố</vt:lpstr>
    </vt:vector>
  </TitlesOfParts>
  <Company>CKK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BỆNH VIÊM PHỔI CẤP DO CHỦNG VI RÚT CORONA MỚI - nCoV</dc:title>
  <dc:creator>HOME</dc:creator>
  <cp:lastModifiedBy>tu le</cp:lastModifiedBy>
  <cp:revision>104</cp:revision>
  <dcterms:created xsi:type="dcterms:W3CDTF">2020-01-20T23:55:41Z</dcterms:created>
  <dcterms:modified xsi:type="dcterms:W3CDTF">2020-07-27T06:26:35Z</dcterms:modified>
</cp:coreProperties>
</file>