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E9789F-EF67-4F34-B475-39CFE4BDA023}" type="datetimeFigureOut">
              <a:rPr lang="vi-VN" smtClean="0"/>
              <a:t>07/03/2023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E9789F-EF67-4F34-B475-39CFE4BDA023}" type="datetimeFigureOut">
              <a:rPr lang="vi-VN" smtClean="0"/>
              <a:t>07/03/2023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3E9789F-EF67-4F34-B475-39CFE4BDA023}" type="datetimeFigureOut">
              <a:rPr lang="vi-VN" smtClean="0"/>
              <a:t>07/03/2023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36401BC-DD5F-41BC-8846-DA6A84FC717A}" type="slidenum">
              <a:rPr lang="vi-VN" smtClean="0"/>
              <a:t>‹#›</a:t>
            </a:fld>
            <a:endParaRPr lang="vi-VN"/>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E9789F-EF67-4F34-B475-39CFE4BDA023}" type="datetimeFigureOut">
              <a:rPr lang="vi-VN" smtClean="0"/>
              <a:t>07/03/2023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36401BC-DD5F-41BC-8846-DA6A84FC717A}" type="slidenum">
              <a:rPr lang="vi-VN" smtClean="0"/>
              <a:t>‹#›</a:t>
            </a:fld>
            <a:endParaRPr lang="vi-V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E9789F-EF67-4F34-B475-39CFE4BDA023}" type="datetimeFigureOut">
              <a:rPr lang="vi-VN" smtClean="0"/>
              <a:t>07/03/2023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3E9789F-EF67-4F34-B475-39CFE4BDA023}" type="datetimeFigureOut">
              <a:rPr lang="vi-VN" smtClean="0"/>
              <a:t>07/03/2023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36401BC-DD5F-41BC-8846-DA6A84FC717A}" type="slidenum">
              <a:rPr lang="vi-VN" smtClean="0"/>
              <a:t>‹#›</a:t>
            </a:fld>
            <a:endParaRPr lang="vi-VN"/>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E9789F-EF67-4F34-B475-39CFE4BDA023}" type="datetimeFigureOut">
              <a:rPr lang="vi-VN" smtClean="0"/>
              <a:t>07/03/2023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E9789F-EF67-4F34-B475-39CFE4BDA023}" type="datetimeFigureOut">
              <a:rPr lang="vi-VN" smtClean="0"/>
              <a:t>07/03/2023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3E9789F-EF67-4F34-B475-39CFE4BDA023}" type="datetimeFigureOut">
              <a:rPr lang="vi-VN" smtClean="0"/>
              <a:t>07/03/2023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36401BC-DD5F-41BC-8846-DA6A84FC717A}"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3E9789F-EF67-4F34-B475-39CFE4BDA023}" type="datetimeFigureOut">
              <a:rPr lang="vi-VN" smtClean="0"/>
              <a:t>07/03/2023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36401BC-DD5F-41BC-8846-DA6A84FC717A}" type="slidenum">
              <a:rPr lang="vi-VN" smtClean="0"/>
              <a:t>‹#›</a:t>
            </a:fld>
            <a:endParaRPr lang="vi-VN"/>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E9789F-EF67-4F34-B475-39CFE4BDA023}" type="datetimeFigureOut">
              <a:rPr lang="vi-VN" smtClean="0"/>
              <a:t>07/03/2023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36401BC-DD5F-41BC-8846-DA6A84FC717A}" type="slidenum">
              <a:rPr lang="vi-VN" smtClean="0"/>
              <a:t>‹#›</a:t>
            </a:fld>
            <a:endParaRPr lang="vi-VN"/>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3E9789F-EF67-4F34-B475-39CFE4BDA023}" type="datetimeFigureOut">
              <a:rPr lang="vi-VN" smtClean="0"/>
              <a:t>07/03/2023</a:t>
            </a:fld>
            <a:endParaRPr lang="vi-VN"/>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vi-VN"/>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6401BC-DD5F-41BC-8846-DA6A84FC717A}" type="slidenum">
              <a:rPr lang="vi-VN" smtClean="0"/>
              <a:t>‹#›</a:t>
            </a:fld>
            <a:endParaRPr lang="vi-VN"/>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b="1" dirty="0">
                <a:latin typeface="Arial" pitchFamily="34" charset="0"/>
                <a:cs typeface="Arial" pitchFamily="34" charset="0"/>
              </a:rPr>
              <a:t>Luật Khám bệnh, chữa bệnh (sửa đổi)</a:t>
            </a:r>
            <a:endParaRPr lang="vi-VN"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vi-VN" dirty="0" smtClean="0">
                <a:latin typeface="Arial" pitchFamily="34" charset="0"/>
                <a:cs typeface="Arial" pitchFamily="34" charset="0"/>
              </a:rPr>
              <a:t>Số 15/2023/QH15 </a:t>
            </a:r>
            <a:r>
              <a:rPr lang="en-US" dirty="0" err="1" smtClean="0">
                <a:latin typeface="Arial" pitchFamily="34" charset="0"/>
                <a:cs typeface="Arial" pitchFamily="34" charset="0"/>
              </a:rPr>
              <a:t>ngày</a:t>
            </a:r>
            <a:r>
              <a:rPr lang="en-US" dirty="0" smtClean="0">
                <a:latin typeface="Arial" pitchFamily="34" charset="0"/>
                <a:cs typeface="Arial" pitchFamily="34" charset="0"/>
              </a:rPr>
              <a:t> 09/01/2023.</a:t>
            </a:r>
            <a:endParaRPr lang="vi-VN" dirty="0">
              <a:latin typeface="Arial" pitchFamily="34" charset="0"/>
              <a:cs typeface="Arial" pitchFamily="34" charset="0"/>
            </a:endParaRPr>
          </a:p>
        </p:txBody>
      </p:sp>
    </p:spTree>
    <p:extLst>
      <p:ext uri="{BB962C8B-B14F-4D97-AF65-F5344CB8AC3E}">
        <p14:creationId xmlns:p14="http://schemas.microsoft.com/office/powerpoint/2010/main" val="3104383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44824"/>
            <a:ext cx="8424935" cy="4281339"/>
          </a:xfrm>
        </p:spPr>
        <p:txBody>
          <a:bodyPr>
            <a:normAutofit fontScale="92500" lnSpcReduction="20000"/>
          </a:bodyPr>
          <a:lstStyle/>
          <a:p>
            <a:pPr marL="0" indent="0">
              <a:buNone/>
            </a:pPr>
            <a:r>
              <a:rPr lang="en-US" dirty="0" smtClean="0"/>
              <a:t>	</a:t>
            </a:r>
            <a:r>
              <a:rPr lang="vi-VN" dirty="0" smtClean="0"/>
              <a:t>Tăng 03 </a:t>
            </a:r>
            <a:r>
              <a:rPr lang="vi-VN" dirty="0"/>
              <a:t>Chương (Chương VI, VII, XI) và 30 điều so với Luật hiện hành, trong đó, quy định 01 mục riêng về các điều kiện bảo đảm về tài chính cho công tác khám bệnh, chữa bệnh (Chương X</a:t>
            </a:r>
            <a:r>
              <a:rPr lang="vi-VN" dirty="0" smtClean="0"/>
              <a:t>)</a:t>
            </a:r>
            <a:endParaRPr lang="en-US" dirty="0" smtClean="0"/>
          </a:p>
          <a:p>
            <a:pPr marL="0" indent="0">
              <a:buNone/>
            </a:pPr>
            <a:r>
              <a:rPr lang="en-US" dirty="0" smtClean="0"/>
              <a:t>	</a:t>
            </a:r>
            <a:r>
              <a:rPr lang="vi-VN" dirty="0" smtClean="0"/>
              <a:t>Thể chế </a:t>
            </a:r>
            <a:r>
              <a:rPr lang="vi-VN" dirty="0"/>
              <a:t>hóa kịp thời các chủ trương của Đảng về tăng cường công tác bảo vệ, chăm sóc và nâng cao sức khỏe Nhân dân trong tình hình mới, cụ thể hóa Hiến pháp; khắc phục những hạn chế, bất cập, giải quyết những vấn đề mới phát sinh để phát triển, nâng cao chất lượng khám chữa bệnh cho người dân theo định hướng công bằng, chất lượng; phát triển dịch vụ y tế bảo đảm hiệu quả, hội nhập với quốc tế; lấy người bệnh làm trung tâm cho mọi hoạt động cung cấp dịch vụ khám bệnh, chữa bệnh; tăng cường hiệu lực, hiệu quả, trật tự, kỷ cương, kỷ luật của công tác quản lý nhà nước về hoạt động khám bệnh, chữa bệnh...</a:t>
            </a:r>
          </a:p>
        </p:txBody>
      </p:sp>
      <p:sp>
        <p:nvSpPr>
          <p:cNvPr id="3" name="Title 2"/>
          <p:cNvSpPr>
            <a:spLocks noGrp="1"/>
          </p:cNvSpPr>
          <p:nvPr>
            <p:ph type="title"/>
          </p:nvPr>
        </p:nvSpPr>
        <p:spPr/>
        <p:txBody>
          <a:bodyPr>
            <a:noAutofit/>
          </a:bodyPr>
          <a:lstStyle/>
          <a:p>
            <a:r>
              <a:rPr lang="vi-VN" sz="3200" dirty="0"/>
              <a:t>Luật Khám bệnh, chữa bệnh số 15/2023/QH15 gồm 12 chương và 121 Điều và có những điểm mới cơ bản</a:t>
            </a:r>
          </a:p>
        </p:txBody>
      </p:sp>
    </p:spTree>
    <p:extLst>
      <p:ext uri="{BB962C8B-B14F-4D97-AF65-F5344CB8AC3E}">
        <p14:creationId xmlns:p14="http://schemas.microsoft.com/office/powerpoint/2010/main" val="2267964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700808"/>
            <a:ext cx="8496943" cy="4425355"/>
          </a:xfrm>
        </p:spPr>
        <p:txBody>
          <a:bodyPr/>
          <a:lstStyle/>
          <a:p>
            <a:pPr>
              <a:buFontTx/>
              <a:buChar char="-"/>
            </a:pPr>
            <a:r>
              <a:rPr lang="vi-VN" dirty="0" smtClean="0"/>
              <a:t>Bổ </a:t>
            </a:r>
            <a:r>
              <a:rPr lang="vi-VN" dirty="0"/>
              <a:t>sung quyền kiến nghị và yêu cầu bồi thường của người bệnh; </a:t>
            </a:r>
            <a:endParaRPr lang="en-US" dirty="0" smtClean="0"/>
          </a:p>
          <a:p>
            <a:pPr>
              <a:buFontTx/>
              <a:buChar char="-"/>
            </a:pPr>
            <a:r>
              <a:rPr lang="vi-VN" dirty="0" smtClean="0"/>
              <a:t>Xác định </a:t>
            </a:r>
            <a:r>
              <a:rPr lang="vi-VN" dirty="0"/>
              <a:t>rõ người đại diện của người bệnh và việc thay thế người đại diện của người bệnh; </a:t>
            </a:r>
            <a:endParaRPr lang="en-US" dirty="0" smtClean="0"/>
          </a:p>
          <a:p>
            <a:pPr>
              <a:buFontTx/>
              <a:buChar char="-"/>
            </a:pPr>
            <a:r>
              <a:rPr lang="vi-VN" dirty="0" smtClean="0"/>
              <a:t>Quy định </a:t>
            </a:r>
            <a:r>
              <a:rPr lang="vi-VN" dirty="0"/>
              <a:t>về người bệnh không có thân nhân và quy trình, thủ tục, trách nhiệm trong việc tiếp nhận và xử lý đối với người bệnh không có thân nhân; </a:t>
            </a:r>
            <a:endParaRPr lang="en-US" dirty="0" smtClean="0"/>
          </a:p>
          <a:p>
            <a:pPr>
              <a:buFontTx/>
              <a:buChar char="-"/>
            </a:pPr>
            <a:r>
              <a:rPr lang="vi-VN" dirty="0" smtClean="0"/>
              <a:t>Quy định </a:t>
            </a:r>
            <a:r>
              <a:rPr lang="vi-VN" dirty="0"/>
              <a:t>các biện pháp bảo đảm an ninh trật tự tại cơ sở khám bệnh, chữa bệnh, an toàn cho người bệnh và thân nhân của người bệnh...</a:t>
            </a:r>
          </a:p>
        </p:txBody>
      </p:sp>
      <p:sp>
        <p:nvSpPr>
          <p:cNvPr id="3" name="Title 2"/>
          <p:cNvSpPr>
            <a:spLocks noGrp="1"/>
          </p:cNvSpPr>
          <p:nvPr>
            <p:ph type="title"/>
          </p:nvPr>
        </p:nvSpPr>
        <p:spPr/>
        <p:txBody>
          <a:bodyPr>
            <a:normAutofit fontScale="90000"/>
          </a:bodyPr>
          <a:lstStyle/>
          <a:p>
            <a:r>
              <a:rPr lang="vi-VN" i="1" dirty="0"/>
              <a:t>(1) Về các quy định liên quan đến người bệnh:</a:t>
            </a:r>
            <a:endParaRPr lang="vi-VN" dirty="0"/>
          </a:p>
        </p:txBody>
      </p:sp>
    </p:spTree>
    <p:extLst>
      <p:ext uri="{BB962C8B-B14F-4D97-AF65-F5344CB8AC3E}">
        <p14:creationId xmlns:p14="http://schemas.microsoft.com/office/powerpoint/2010/main" val="1708934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628800"/>
            <a:ext cx="8640959" cy="4497363"/>
          </a:xfrm>
        </p:spPr>
        <p:txBody>
          <a:bodyPr>
            <a:normAutofit fontScale="92500" lnSpcReduction="10000"/>
          </a:bodyPr>
          <a:lstStyle/>
          <a:p>
            <a:pPr>
              <a:buFontTx/>
              <a:buChar char="-"/>
            </a:pPr>
            <a:r>
              <a:rPr lang="vi-VN" dirty="0" smtClean="0"/>
              <a:t>Bổ </a:t>
            </a:r>
            <a:r>
              <a:rPr lang="vi-VN" dirty="0"/>
              <a:t>sung thêm 03 chức danh phải có giấy phép hành nghề (dinh dưỡng lâm sàng, cấp cứu viên ngoại viện, tâm lý lâm sàng); </a:t>
            </a:r>
            <a:endParaRPr lang="en-US" dirty="0"/>
          </a:p>
          <a:p>
            <a:pPr>
              <a:buFontTx/>
              <a:buChar char="-"/>
            </a:pPr>
            <a:r>
              <a:rPr lang="vi-VN" dirty="0" smtClean="0"/>
              <a:t> </a:t>
            </a:r>
            <a:r>
              <a:rPr lang="vi-VN" dirty="0"/>
              <a:t>Điều kiện để được cấp giấy phép hành nghề là phải được Hội đồng Y khoa quốc gia đánh giá đủ năng lực hành nghề tại kỳ kiểm tra đánh giá năng lực hành nghề; </a:t>
            </a:r>
            <a:endParaRPr lang="en-US" dirty="0"/>
          </a:p>
          <a:p>
            <a:pPr>
              <a:buFontTx/>
              <a:buChar char="-"/>
            </a:pPr>
            <a:r>
              <a:rPr lang="vi-VN" dirty="0" smtClean="0"/>
              <a:t>Quy </a:t>
            </a:r>
            <a:r>
              <a:rPr lang="vi-VN" dirty="0"/>
              <a:t>định cụ thể các trường hợp và phân cấp thẩm quyền cấp mới, cấp lại, gia hạn, điều chỉnh giấy phép hành nghề, đình chỉ hành nghề, thu hồi giấy phép hành nghề; </a:t>
            </a:r>
            <a:endParaRPr lang="en-US" dirty="0"/>
          </a:p>
          <a:p>
            <a:pPr>
              <a:buFontTx/>
              <a:buChar char="-"/>
            </a:pPr>
            <a:r>
              <a:rPr lang="vi-VN" dirty="0" smtClean="0"/>
              <a:t>Thời </a:t>
            </a:r>
            <a:r>
              <a:rPr lang="vi-VN" dirty="0"/>
              <a:t>hạn của Giấy phép hành nghề (05 năm kể từ ngày cấp mới, cấp lại, gia hạn, điều chỉnh); </a:t>
            </a:r>
            <a:endParaRPr lang="en-US" dirty="0"/>
          </a:p>
          <a:p>
            <a:pPr>
              <a:buFontTx/>
              <a:buChar char="-"/>
            </a:pPr>
            <a:r>
              <a:rPr lang="vi-VN" dirty="0" smtClean="0"/>
              <a:t>Quy </a:t>
            </a:r>
            <a:r>
              <a:rPr lang="vi-VN" dirty="0"/>
              <a:t>định các chính sách học bổng, chính sách hỗ trợ của Nhà nước nhằm phát triển và nâng cao chất lượng nguồn nhân lực khám bệnh, chữa bệnh...</a:t>
            </a:r>
          </a:p>
        </p:txBody>
      </p:sp>
      <p:sp>
        <p:nvSpPr>
          <p:cNvPr id="3" name="Title 2"/>
          <p:cNvSpPr>
            <a:spLocks noGrp="1"/>
          </p:cNvSpPr>
          <p:nvPr>
            <p:ph type="title"/>
          </p:nvPr>
        </p:nvSpPr>
        <p:spPr/>
        <p:txBody>
          <a:bodyPr>
            <a:normAutofit fontScale="90000"/>
          </a:bodyPr>
          <a:lstStyle/>
          <a:p>
            <a:r>
              <a:rPr lang="vi-VN" i="1" dirty="0"/>
              <a:t>(2) Về các quy định liên quan đến người hành nghề:</a:t>
            </a:r>
            <a:endParaRPr lang="vi-VN" dirty="0"/>
          </a:p>
        </p:txBody>
      </p:sp>
    </p:spTree>
    <p:extLst>
      <p:ext uri="{BB962C8B-B14F-4D97-AF65-F5344CB8AC3E}">
        <p14:creationId xmlns:p14="http://schemas.microsoft.com/office/powerpoint/2010/main" val="1561911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916832"/>
            <a:ext cx="8496943" cy="4209331"/>
          </a:xfrm>
        </p:spPr>
        <p:txBody>
          <a:bodyPr>
            <a:normAutofit fontScale="92500" lnSpcReduction="10000"/>
          </a:bodyPr>
          <a:lstStyle/>
          <a:p>
            <a:pPr>
              <a:buFontTx/>
              <a:buChar char="-"/>
            </a:pPr>
            <a:r>
              <a:rPr lang="vi-VN" dirty="0" smtClean="0"/>
              <a:t>Bổ </a:t>
            </a:r>
            <a:r>
              <a:rPr lang="vi-VN" dirty="0"/>
              <a:t>sung 03 hình thức tổ chức của cơ sở khám bệnh, chữa bệnh (bệnh xá thuộc lực lượng vũ trang nhân dân, cơ sở cấp cứu ngoại viện, cơ sở khám bệnh, chữa bệnh y học gia đình); </a:t>
            </a:r>
            <a:endParaRPr lang="en-US" dirty="0"/>
          </a:p>
          <a:p>
            <a:pPr>
              <a:buFontTx/>
              <a:buChar char="-"/>
            </a:pPr>
            <a:r>
              <a:rPr lang="vi-VN" dirty="0" smtClean="0"/>
              <a:t>Quy </a:t>
            </a:r>
            <a:r>
              <a:rPr lang="vi-VN" dirty="0"/>
              <a:t>định cơ sở khám bệnh, chữa bệnh phải bảo đảm tiêu chuẩn chất lượng cơ bản và định kỳ đánh giá, công khai kết quả đánh giá chất lượng tại cơ sở khám bệnh, chữa bệnh; khuyến khích áp dụng tiêu chuẩn chất lượng cao hơn do tổ chức trong nước, tổ chức nước ngoài ban hành được Bộ Y tế thừa nhận; quy định trách nhiệm mua bảo hiểm trách nhiệm nghề nghiệp cho hoạt động khám bệnh, chữa bệnh; </a:t>
            </a:r>
            <a:endParaRPr lang="en-US" dirty="0"/>
          </a:p>
          <a:p>
            <a:pPr>
              <a:buFontTx/>
              <a:buChar char="-"/>
            </a:pPr>
            <a:r>
              <a:rPr lang="vi-VN" dirty="0" smtClean="0"/>
              <a:t>Phân </a:t>
            </a:r>
            <a:r>
              <a:rPr lang="vi-VN" dirty="0"/>
              <a:t>cấp hơn nữa thẩm quyền cấp mới, cấp lại, gia hạn, điều chỉnh giấy phép hoạt động, đình chỉ hoạt động, thu hồi giấy phép hoạt động…</a:t>
            </a:r>
          </a:p>
        </p:txBody>
      </p:sp>
      <p:sp>
        <p:nvSpPr>
          <p:cNvPr id="3" name="Title 2"/>
          <p:cNvSpPr>
            <a:spLocks noGrp="1"/>
          </p:cNvSpPr>
          <p:nvPr>
            <p:ph type="title"/>
          </p:nvPr>
        </p:nvSpPr>
        <p:spPr/>
        <p:txBody>
          <a:bodyPr>
            <a:normAutofit fontScale="90000"/>
          </a:bodyPr>
          <a:lstStyle/>
          <a:p>
            <a:r>
              <a:rPr lang="vi-VN" i="1" dirty="0"/>
              <a:t>(3) Về các quy định liên quan đến cơ sở khám bệnh, chữa bệnh:</a:t>
            </a:r>
            <a:r>
              <a:rPr lang="vi-VN" dirty="0"/>
              <a:t> </a:t>
            </a:r>
          </a:p>
        </p:txBody>
      </p:sp>
    </p:spTree>
    <p:extLst>
      <p:ext uri="{BB962C8B-B14F-4D97-AF65-F5344CB8AC3E}">
        <p14:creationId xmlns:p14="http://schemas.microsoft.com/office/powerpoint/2010/main" val="64749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772816"/>
            <a:ext cx="8424936" cy="4464496"/>
          </a:xfrm>
        </p:spPr>
        <p:txBody>
          <a:bodyPr/>
          <a:lstStyle/>
          <a:p>
            <a:pPr marL="0" indent="0">
              <a:buNone/>
            </a:pPr>
            <a:r>
              <a:rPr lang="vi-VN" dirty="0"/>
              <a:t>Điều chỉnh hệ thống tổ chức cơ sở khám, chữa bệnh từ 4 tuyến theo cấp hành chính như hiện hành </a:t>
            </a:r>
            <a:r>
              <a:rPr lang="vi-VN" dirty="0">
                <a:solidFill>
                  <a:srgbClr val="FF0000"/>
                </a:solidFill>
              </a:rPr>
              <a:t>thành 03 cấp chuyên môn kỹ thuật gồm cấp khám bệnh, chữa bệnh ban đầu; cấp khám bệnh, chữa bệnh cơ bản và cấp khám bệnh, chữa bệnh chuyên sâu.</a:t>
            </a:r>
            <a:r>
              <a:rPr lang="vi-VN" dirty="0"/>
              <a:t> Đồng thời, quy định lộ trình thực hiện quy định này để đảm bảo tính khả thi...</a:t>
            </a:r>
          </a:p>
        </p:txBody>
      </p:sp>
      <p:sp>
        <p:nvSpPr>
          <p:cNvPr id="3" name="Title 2"/>
          <p:cNvSpPr>
            <a:spLocks noGrp="1"/>
          </p:cNvSpPr>
          <p:nvPr>
            <p:ph type="title"/>
          </p:nvPr>
        </p:nvSpPr>
        <p:spPr/>
        <p:txBody>
          <a:bodyPr>
            <a:normAutofit fontScale="90000"/>
          </a:bodyPr>
          <a:lstStyle/>
          <a:p>
            <a:r>
              <a:rPr lang="vi-VN" i="1" dirty="0"/>
              <a:t>(4) Về hệ thống tổ chức cơ sở khám bệnh, chữa bệnh: </a:t>
            </a:r>
            <a:endParaRPr lang="vi-VN" dirty="0"/>
          </a:p>
        </p:txBody>
      </p:sp>
    </p:spTree>
    <p:extLst>
      <p:ext uri="{BB962C8B-B14F-4D97-AF65-F5344CB8AC3E}">
        <p14:creationId xmlns:p14="http://schemas.microsoft.com/office/powerpoint/2010/main" val="2877911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1772816"/>
            <a:ext cx="8352928" cy="4536504"/>
          </a:xfrm>
        </p:spPr>
        <p:txBody>
          <a:bodyPr>
            <a:normAutofit fontScale="92500" lnSpcReduction="10000"/>
          </a:bodyPr>
          <a:lstStyle/>
          <a:p>
            <a:pPr>
              <a:buFontTx/>
              <a:buChar char="-"/>
            </a:pPr>
            <a:r>
              <a:rPr lang="vi-VN" dirty="0" smtClean="0"/>
              <a:t>Bổ </a:t>
            </a:r>
            <a:r>
              <a:rPr lang="vi-VN" dirty="0"/>
              <a:t>sung quy định về tự chủ đối với cơ sở khám bệnh, chữa bệnh của Nhà nước, trong đó khẳng định cơ sở khám bệnh, chữa bệnh của Nhà nước được Nhà nước bảo đảm kinh phí để thực hiện chức năng, nhiệm vụ; quy định về quyền và trách nhiệm của các cơ sở khám bệnh, chữa bệnh tự chủ và giao Chính phủ hướng dẫn chi tiết; </a:t>
            </a:r>
            <a:endParaRPr lang="en-US" dirty="0"/>
          </a:p>
          <a:p>
            <a:pPr>
              <a:buFontTx/>
              <a:buChar char="-"/>
            </a:pPr>
            <a:r>
              <a:rPr lang="vi-VN" dirty="0" smtClean="0">
                <a:solidFill>
                  <a:srgbClr val="FF0000"/>
                </a:solidFill>
              </a:rPr>
              <a:t>Bổ </a:t>
            </a:r>
            <a:r>
              <a:rPr lang="vi-VN" dirty="0">
                <a:solidFill>
                  <a:srgbClr val="FF0000"/>
                </a:solidFill>
              </a:rPr>
              <a:t>sung quy định về xã hội hóa trong hoạt động khám bệnh, chữa bệnh và quy định hình thức thu hút nguồn lực xã hội trong hoạt động khám bệnh, chữa bệnh; </a:t>
            </a:r>
            <a:endParaRPr lang="en-US" dirty="0">
              <a:solidFill>
                <a:srgbClr val="FF0000"/>
              </a:solidFill>
            </a:endParaRPr>
          </a:p>
          <a:p>
            <a:pPr>
              <a:buFontTx/>
              <a:buChar char="-"/>
            </a:pPr>
            <a:r>
              <a:rPr lang="vi-VN" dirty="0" smtClean="0">
                <a:solidFill>
                  <a:srgbClr val="FF0000"/>
                </a:solidFill>
              </a:rPr>
              <a:t>Quy </a:t>
            </a:r>
            <a:r>
              <a:rPr lang="vi-VN" dirty="0">
                <a:solidFill>
                  <a:srgbClr val="FF0000"/>
                </a:solidFill>
              </a:rPr>
              <a:t>định giá khám bệnh, chữa bệnh theo hướng làm rõ các yếu tố cấu thành giá khám bệnh, chữa bệnh; các chi phí để tính giá thành toàn bộ của dịch vụ khám bệnh, chữa bệnh; căn cứ, nguyên tắc, phương pháp, thẩm quyền định giá dịch vụ khám bệnh, chữa bệnh...</a:t>
            </a:r>
          </a:p>
        </p:txBody>
      </p:sp>
      <p:sp>
        <p:nvSpPr>
          <p:cNvPr id="3" name="Title 2"/>
          <p:cNvSpPr>
            <a:spLocks noGrp="1"/>
          </p:cNvSpPr>
          <p:nvPr>
            <p:ph type="title"/>
          </p:nvPr>
        </p:nvSpPr>
        <p:spPr/>
        <p:txBody>
          <a:bodyPr>
            <a:normAutofit fontScale="90000"/>
          </a:bodyPr>
          <a:lstStyle/>
          <a:p>
            <a:r>
              <a:rPr lang="vi-VN" i="1" dirty="0"/>
              <a:t>(5) Về</a:t>
            </a:r>
            <a:r>
              <a:rPr lang="vi-VN" dirty="0"/>
              <a:t> </a:t>
            </a:r>
            <a:r>
              <a:rPr lang="vi-VN" i="1" dirty="0"/>
              <a:t>tài chính tại các cơ sở khám bệnh, chữa bệnh:</a:t>
            </a:r>
            <a:endParaRPr lang="vi-VN" dirty="0"/>
          </a:p>
        </p:txBody>
      </p:sp>
    </p:spTree>
    <p:extLst>
      <p:ext uri="{BB962C8B-B14F-4D97-AF65-F5344CB8AC3E}">
        <p14:creationId xmlns:p14="http://schemas.microsoft.com/office/powerpoint/2010/main" val="1107012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916832"/>
            <a:ext cx="8280919" cy="4209331"/>
          </a:xfrm>
        </p:spPr>
        <p:txBody>
          <a:bodyPr/>
          <a:lstStyle/>
          <a:p>
            <a:pPr marL="0" indent="0">
              <a:buNone/>
            </a:pPr>
            <a:r>
              <a:rPr lang="vi-VN" dirty="0"/>
              <a:t>Quy định về huy động, điều động nguồn lực phục vụ công tác khám bệnh, chữa bệnh trong trường hợp xảy ra thiên tai, thảm họa, dịch bệnh truyền nhiễm thuộc nhóm A và tình trạng khẩn cấp. Sửa đổi, bổ sung các quy định về chính sách của Nhà nước, về một số thủ tục hành chính theo hướng đơn giản hóa tối đa các trình tự, quy trình, thủ tục, hồ sơ; giảm thời gian xem xét để cấp mới, cấp lại, gia hạn, điều chỉnh giấy phép hành nghề, giấy phép hoạt động… nhằm tạo điều kiện cho người bệnh, người hành nghề, cơ sở khám bệnh, chữa bệnh trong quá trình khám bệnh, chữa bệnh</a:t>
            </a:r>
            <a:r>
              <a:rPr lang="vi-VN" dirty="0" smtClean="0"/>
              <a:t>...</a:t>
            </a:r>
            <a:endParaRPr lang="vi-VN" dirty="0"/>
          </a:p>
        </p:txBody>
      </p:sp>
      <p:sp>
        <p:nvSpPr>
          <p:cNvPr id="3" name="Title 2"/>
          <p:cNvSpPr>
            <a:spLocks noGrp="1"/>
          </p:cNvSpPr>
          <p:nvPr>
            <p:ph type="title"/>
          </p:nvPr>
        </p:nvSpPr>
        <p:spPr/>
        <p:txBody>
          <a:bodyPr>
            <a:noAutofit/>
          </a:bodyPr>
          <a:lstStyle/>
          <a:p>
            <a:r>
              <a:rPr lang="vi-VN" sz="3200" i="1" dirty="0"/>
              <a:t>(6)</a:t>
            </a:r>
            <a:r>
              <a:rPr lang="vi-VN" sz="3200" dirty="0"/>
              <a:t> Bổ sung các quy định về chuyên môn kỹ thuật; bảo đảm an ninh trật tự, bảo vệ nhân viên y tế trong cơ sở khám bệnh, chữa bệnh</a:t>
            </a:r>
          </a:p>
        </p:txBody>
      </p:sp>
    </p:spTree>
    <p:extLst>
      <p:ext uri="{BB962C8B-B14F-4D97-AF65-F5344CB8AC3E}">
        <p14:creationId xmlns:p14="http://schemas.microsoft.com/office/powerpoint/2010/main" val="2992357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58</TotalTime>
  <Words>928</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Luật Khám bệnh, chữa bệnh (sửa đổi)</vt:lpstr>
      <vt:lpstr>Luật Khám bệnh, chữa bệnh số 15/2023/QH15 gồm 12 chương và 121 Điều và có những điểm mới cơ bản</vt:lpstr>
      <vt:lpstr>(1) Về các quy định liên quan đến người bệnh:</vt:lpstr>
      <vt:lpstr>(2) Về các quy định liên quan đến người hành nghề:</vt:lpstr>
      <vt:lpstr>(3) Về các quy định liên quan đến cơ sở khám bệnh, chữa bệnh: </vt:lpstr>
      <vt:lpstr>(4) Về hệ thống tổ chức cơ sở khám bệnh, chữa bệnh: </vt:lpstr>
      <vt:lpstr>(5) Về tài chính tại các cơ sở khám bệnh, chữa bệnh:</vt:lpstr>
      <vt:lpstr>(6) Bổ sung các quy định về chuyên môn kỹ thuật; bảo đảm an ninh trật tự, bảo vệ nhân viên y tế trong cơ sở khám bệnh, chữa bệnh</vt:lpstr>
    </vt:vector>
  </TitlesOfParts>
  <Company>BAN QUYEN 21AK22.COM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Luật Khám bệnh, chữa bệnh (sửa đổi)</dc:title>
  <dc:creator>Windows 7</dc:creator>
  <cp:lastModifiedBy>Windows 7</cp:lastModifiedBy>
  <cp:revision>15</cp:revision>
  <dcterms:created xsi:type="dcterms:W3CDTF">2023-03-06T02:50:31Z</dcterms:created>
  <dcterms:modified xsi:type="dcterms:W3CDTF">2023-03-07T02:59:03Z</dcterms:modified>
</cp:coreProperties>
</file>