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82"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86" d="100"/>
          <a:sy n="86" d="100"/>
        </p:scale>
        <p:origin x="1530" y="96"/>
      </p:cViewPr>
      <p:guideLst>
        <p:guide orient="horz" pos="2160"/>
        <p:guide pos="2880"/>
      </p:guideLst>
    </p:cSldViewPr>
  </p:slideViewPr>
  <p:outlineViewPr>
    <p:cViewPr>
      <p:scale>
        <a:sx n="33" d="100"/>
        <a:sy n="33" d="100"/>
      </p:scale>
      <p:origin x="0" y="267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2D80D-79A1-4DF7-B6BB-E12932DA0F67}" type="datetimeFigureOut">
              <a:rPr lang="en-US" smtClean="0"/>
              <a:t>30/8/2023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9840F2-BEBC-468A-A228-E318F63F4D76}" type="slidenum">
              <a:rPr lang="en-US" smtClean="0"/>
              <a:t>‹#›</a:t>
            </a:fld>
            <a:endParaRPr lang="en-US"/>
          </a:p>
        </p:txBody>
      </p:sp>
    </p:spTree>
    <p:extLst>
      <p:ext uri="{BB962C8B-B14F-4D97-AF65-F5344CB8AC3E}">
        <p14:creationId xmlns:p14="http://schemas.microsoft.com/office/powerpoint/2010/main" val="202231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23D6CB6-9BBA-4C1C-A7D6-9583B589FBBB}" type="slidenum">
              <a:rPr kumimoji="0" 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80547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7D9A00E2-1250-4E33-AF3A-4184ED3C4B22}" type="datetimeFigureOut">
              <a:rPr lang="vi-VN" smtClean="0"/>
              <a:t>30/08/2023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CF6C421-56D3-4DC7-B0F6-8B5E5DA602A3}" type="slidenum">
              <a:rPr lang="vi-VN" smtClean="0"/>
              <a:t>‹#›</a:t>
            </a:fld>
            <a:endParaRPr lang="vi-VN"/>
          </a:p>
        </p:txBody>
      </p:sp>
    </p:spTree>
    <p:extLst>
      <p:ext uri="{BB962C8B-B14F-4D97-AF65-F5344CB8AC3E}">
        <p14:creationId xmlns:p14="http://schemas.microsoft.com/office/powerpoint/2010/main" val="1349289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7D9A00E2-1250-4E33-AF3A-4184ED3C4B22}" type="datetimeFigureOut">
              <a:rPr lang="vi-VN" smtClean="0"/>
              <a:t>30/08/2023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CF6C421-56D3-4DC7-B0F6-8B5E5DA602A3}" type="slidenum">
              <a:rPr lang="vi-VN" smtClean="0"/>
              <a:t>‹#›</a:t>
            </a:fld>
            <a:endParaRPr lang="vi-VN"/>
          </a:p>
        </p:txBody>
      </p:sp>
    </p:spTree>
    <p:extLst>
      <p:ext uri="{BB962C8B-B14F-4D97-AF65-F5344CB8AC3E}">
        <p14:creationId xmlns:p14="http://schemas.microsoft.com/office/powerpoint/2010/main" val="3439653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7D9A00E2-1250-4E33-AF3A-4184ED3C4B22}" type="datetimeFigureOut">
              <a:rPr lang="vi-VN" smtClean="0"/>
              <a:t>30/08/2023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CF6C421-56D3-4DC7-B0F6-8B5E5DA602A3}" type="slidenum">
              <a:rPr lang="vi-VN" smtClean="0"/>
              <a:t>‹#›</a:t>
            </a:fld>
            <a:endParaRPr lang="vi-VN"/>
          </a:p>
        </p:txBody>
      </p:sp>
    </p:spTree>
    <p:extLst>
      <p:ext uri="{BB962C8B-B14F-4D97-AF65-F5344CB8AC3E}">
        <p14:creationId xmlns:p14="http://schemas.microsoft.com/office/powerpoint/2010/main" val="4194828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7D9A00E2-1250-4E33-AF3A-4184ED3C4B22}" type="datetimeFigureOut">
              <a:rPr lang="vi-VN" smtClean="0"/>
              <a:t>30/08/2023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CF6C421-56D3-4DC7-B0F6-8B5E5DA602A3}" type="slidenum">
              <a:rPr lang="vi-VN" smtClean="0"/>
              <a:t>‹#›</a:t>
            </a:fld>
            <a:endParaRPr lang="vi-VN"/>
          </a:p>
        </p:txBody>
      </p:sp>
    </p:spTree>
    <p:extLst>
      <p:ext uri="{BB962C8B-B14F-4D97-AF65-F5344CB8AC3E}">
        <p14:creationId xmlns:p14="http://schemas.microsoft.com/office/powerpoint/2010/main" val="646887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9A00E2-1250-4E33-AF3A-4184ED3C4B22}" type="datetimeFigureOut">
              <a:rPr lang="vi-VN" smtClean="0"/>
              <a:t>30/08/2023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CF6C421-56D3-4DC7-B0F6-8B5E5DA602A3}" type="slidenum">
              <a:rPr lang="vi-VN" smtClean="0"/>
              <a:t>‹#›</a:t>
            </a:fld>
            <a:endParaRPr lang="vi-VN"/>
          </a:p>
        </p:txBody>
      </p:sp>
    </p:spTree>
    <p:extLst>
      <p:ext uri="{BB962C8B-B14F-4D97-AF65-F5344CB8AC3E}">
        <p14:creationId xmlns:p14="http://schemas.microsoft.com/office/powerpoint/2010/main" val="3486331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7D9A00E2-1250-4E33-AF3A-4184ED3C4B22}" type="datetimeFigureOut">
              <a:rPr lang="vi-VN" smtClean="0"/>
              <a:t>30/08/2023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CF6C421-56D3-4DC7-B0F6-8B5E5DA602A3}" type="slidenum">
              <a:rPr lang="vi-VN" smtClean="0"/>
              <a:t>‹#›</a:t>
            </a:fld>
            <a:endParaRPr lang="vi-VN"/>
          </a:p>
        </p:txBody>
      </p:sp>
    </p:spTree>
    <p:extLst>
      <p:ext uri="{BB962C8B-B14F-4D97-AF65-F5344CB8AC3E}">
        <p14:creationId xmlns:p14="http://schemas.microsoft.com/office/powerpoint/2010/main" val="811191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7D9A00E2-1250-4E33-AF3A-4184ED3C4B22}" type="datetimeFigureOut">
              <a:rPr lang="vi-VN" smtClean="0"/>
              <a:t>30/08/2023</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7CF6C421-56D3-4DC7-B0F6-8B5E5DA602A3}" type="slidenum">
              <a:rPr lang="vi-VN" smtClean="0"/>
              <a:t>‹#›</a:t>
            </a:fld>
            <a:endParaRPr lang="vi-VN"/>
          </a:p>
        </p:txBody>
      </p:sp>
    </p:spTree>
    <p:extLst>
      <p:ext uri="{BB962C8B-B14F-4D97-AF65-F5344CB8AC3E}">
        <p14:creationId xmlns:p14="http://schemas.microsoft.com/office/powerpoint/2010/main" val="930551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7D9A00E2-1250-4E33-AF3A-4184ED3C4B22}" type="datetimeFigureOut">
              <a:rPr lang="vi-VN" smtClean="0"/>
              <a:t>30/08/2023</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7CF6C421-56D3-4DC7-B0F6-8B5E5DA602A3}" type="slidenum">
              <a:rPr lang="vi-VN" smtClean="0"/>
              <a:t>‹#›</a:t>
            </a:fld>
            <a:endParaRPr lang="vi-VN"/>
          </a:p>
        </p:txBody>
      </p:sp>
    </p:spTree>
    <p:extLst>
      <p:ext uri="{BB962C8B-B14F-4D97-AF65-F5344CB8AC3E}">
        <p14:creationId xmlns:p14="http://schemas.microsoft.com/office/powerpoint/2010/main" val="2835731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9A00E2-1250-4E33-AF3A-4184ED3C4B22}" type="datetimeFigureOut">
              <a:rPr lang="vi-VN" smtClean="0"/>
              <a:t>30/08/2023</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7CF6C421-56D3-4DC7-B0F6-8B5E5DA602A3}" type="slidenum">
              <a:rPr lang="vi-VN" smtClean="0"/>
              <a:t>‹#›</a:t>
            </a:fld>
            <a:endParaRPr lang="vi-VN"/>
          </a:p>
        </p:txBody>
      </p:sp>
    </p:spTree>
    <p:extLst>
      <p:ext uri="{BB962C8B-B14F-4D97-AF65-F5344CB8AC3E}">
        <p14:creationId xmlns:p14="http://schemas.microsoft.com/office/powerpoint/2010/main" val="3298296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9A00E2-1250-4E33-AF3A-4184ED3C4B22}" type="datetimeFigureOut">
              <a:rPr lang="vi-VN" smtClean="0"/>
              <a:t>30/08/2023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CF6C421-56D3-4DC7-B0F6-8B5E5DA602A3}" type="slidenum">
              <a:rPr lang="vi-VN" smtClean="0"/>
              <a:t>‹#›</a:t>
            </a:fld>
            <a:endParaRPr lang="vi-VN"/>
          </a:p>
        </p:txBody>
      </p:sp>
    </p:spTree>
    <p:extLst>
      <p:ext uri="{BB962C8B-B14F-4D97-AF65-F5344CB8AC3E}">
        <p14:creationId xmlns:p14="http://schemas.microsoft.com/office/powerpoint/2010/main" val="3566464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9A00E2-1250-4E33-AF3A-4184ED3C4B22}" type="datetimeFigureOut">
              <a:rPr lang="vi-VN" smtClean="0"/>
              <a:t>30/08/2023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CF6C421-56D3-4DC7-B0F6-8B5E5DA602A3}" type="slidenum">
              <a:rPr lang="vi-VN" smtClean="0"/>
              <a:t>‹#›</a:t>
            </a:fld>
            <a:endParaRPr lang="vi-VN"/>
          </a:p>
        </p:txBody>
      </p:sp>
    </p:spTree>
    <p:extLst>
      <p:ext uri="{BB962C8B-B14F-4D97-AF65-F5344CB8AC3E}">
        <p14:creationId xmlns:p14="http://schemas.microsoft.com/office/powerpoint/2010/main" val="2542009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9A00E2-1250-4E33-AF3A-4184ED3C4B22}" type="datetimeFigureOut">
              <a:rPr lang="vi-VN" smtClean="0"/>
              <a:t>30/08/2023</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F6C421-56D3-4DC7-B0F6-8B5E5DA602A3}" type="slidenum">
              <a:rPr lang="vi-VN" smtClean="0"/>
              <a:t>‹#›</a:t>
            </a:fld>
            <a:endParaRPr lang="vi-VN"/>
          </a:p>
        </p:txBody>
      </p:sp>
    </p:spTree>
    <p:extLst>
      <p:ext uri="{BB962C8B-B14F-4D97-AF65-F5344CB8AC3E}">
        <p14:creationId xmlns:p14="http://schemas.microsoft.com/office/powerpoint/2010/main" val="143338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thuvienphapluat.vn/van-ban/Bo-may-hanh-chinh/Nghi-dinh-90-2020-ND-CP-danh-gia-xep-loai-chat-luong-can-bo-cong-chuc-vien-chuc-450113.aspx" TargetMode="External"/><Relationship Id="rId2" Type="http://schemas.openxmlformats.org/officeDocument/2006/relationships/hyperlink" Target="https://thuvienphapluat.vn/van-ban/Bo-may-hanh-chinh/Nghi-dinh-106-2020-ND-CP-vi-tri-viec-lam-so-luong-nguoi-lam-viec-trong-don-vi-su-nghiep-cong-lap-334382.aspx" TargetMode="External"/><Relationship Id="rId1" Type="http://schemas.openxmlformats.org/officeDocument/2006/relationships/slideLayout" Target="../slideLayouts/slideLayout1.xml"/><Relationship Id="rId5" Type="http://schemas.openxmlformats.org/officeDocument/2006/relationships/hyperlink" Target="https://thuvienphapluat.vn/van-ban/Bo-may-hanh-chinh/Nghi-dinh-112-2020-ND-CP-xu-ly-ky-luat-can-bo-cong-chuc-vien-chuc-453227.aspx" TargetMode="External"/><Relationship Id="rId4" Type="http://schemas.openxmlformats.org/officeDocument/2006/relationships/hyperlink" Target="https://thuvienphapluat.vn/van-ban/Bo-may-hanh-chinh/Nghi-dinh-115-2020-ND-CP-tuyen-dung-su-dung-quan-ly-vien-chuc-453968.asp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836712"/>
            <a:ext cx="7772400" cy="5328592"/>
          </a:xfrm>
        </p:spPr>
        <p:txBody>
          <a:bodyPr>
            <a:normAutofit fontScale="90000"/>
          </a:bodyPr>
          <a:lstStyle/>
          <a:p>
            <a:r>
              <a:rPr lang="en-US" sz="2400" b="1" i="1" dirty="0" smtClean="0">
                <a:latin typeface="Times New Roman" pitchFamily="18" charset="0"/>
                <a:cs typeface="Times New Roman" pitchFamily="18" charset="0"/>
              </a:rPr>
              <a:t/>
            </a:r>
            <a:br>
              <a:rPr lang="en-US" sz="2400" b="1" i="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
            </a:r>
            <a:br>
              <a:rPr lang="en-US" sz="2400" b="1" i="1" dirty="0" smtClean="0">
                <a:latin typeface="Times New Roman" pitchFamily="18" charset="0"/>
                <a:cs typeface="Times New Roman" pitchFamily="18" charset="0"/>
              </a:rPr>
            </a:br>
            <a:r>
              <a:rPr lang="en-US" sz="2400" b="1" i="1" dirty="0">
                <a:latin typeface="Times New Roman" pitchFamily="18" charset="0"/>
                <a:cs typeface="Times New Roman" pitchFamily="18" charset="0"/>
              </a:rPr>
              <a:t/>
            </a:r>
            <a:br>
              <a:rPr lang="en-US" sz="2400" b="1" i="1" dirty="0">
                <a:latin typeface="Times New Roman" pitchFamily="18" charset="0"/>
                <a:cs typeface="Times New Roman" pitchFamily="18" charset="0"/>
              </a:rPr>
            </a:br>
            <a:r>
              <a:rPr lang="en-US" sz="2400" b="1" i="1" dirty="0" smtClean="0">
                <a:latin typeface="Times New Roman" pitchFamily="18" charset="0"/>
                <a:cs typeface="Times New Roman" pitchFamily="18" charset="0"/>
              </a:rPr>
              <a:t/>
            </a:r>
            <a:br>
              <a:rPr lang="en-US" sz="2400" b="1" i="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
            </a:r>
            <a:br>
              <a:rPr lang="en-US" sz="2400" b="1" i="1" dirty="0" smtClean="0">
                <a:latin typeface="Times New Roman" pitchFamily="18" charset="0"/>
                <a:cs typeface="Times New Roman" pitchFamily="18" charset="0"/>
              </a:rPr>
            </a:br>
            <a:r>
              <a:rPr lang="en-US" sz="3800" b="1" dirty="0" smtClean="0">
                <a:solidFill>
                  <a:srgbClr val="FF0000"/>
                </a:solidFill>
                <a:latin typeface="Arial" panose="020B0604020202020204" pitchFamily="34" charset="0"/>
                <a:cs typeface="Arial" panose="020B0604020202020204" pitchFamily="34" charset="0"/>
              </a:rPr>
              <a:t>TẬP HUẤN</a:t>
            </a:r>
            <a:br>
              <a:rPr lang="en-US" sz="3800" b="1" dirty="0" smtClean="0">
                <a:solidFill>
                  <a:srgbClr val="FF0000"/>
                </a:solidFill>
                <a:latin typeface="Arial" panose="020B0604020202020204" pitchFamily="34" charset="0"/>
                <a:cs typeface="Arial" panose="020B0604020202020204" pitchFamily="34" charset="0"/>
              </a:rPr>
            </a:br>
            <a:r>
              <a:rPr lang="en-US" sz="3800" b="1" dirty="0" smtClean="0">
                <a:solidFill>
                  <a:srgbClr val="FF0000"/>
                </a:solidFill>
                <a:latin typeface="Arial" panose="020B0604020202020204" pitchFamily="34" charset="0"/>
                <a:cs typeface="Arial" panose="020B0604020202020204" pitchFamily="34" charset="0"/>
              </a:rPr>
              <a:t>QUY CHẾ DÂN CHỦ </a:t>
            </a:r>
            <a:br>
              <a:rPr lang="en-US" sz="3800" b="1" dirty="0" smtClean="0">
                <a:solidFill>
                  <a:srgbClr val="FF0000"/>
                </a:solidFill>
                <a:latin typeface="Arial" panose="020B0604020202020204" pitchFamily="34" charset="0"/>
                <a:cs typeface="Arial" panose="020B0604020202020204" pitchFamily="34" charset="0"/>
              </a:rPr>
            </a:br>
            <a:r>
              <a:rPr lang="en-US" sz="3800" b="1" dirty="0" smtClean="0">
                <a:solidFill>
                  <a:srgbClr val="FF0000"/>
                </a:solidFill>
                <a:latin typeface="Arial" panose="020B0604020202020204" pitchFamily="34" charset="0"/>
                <a:cs typeface="Arial" panose="020B0604020202020204" pitchFamily="34" charset="0"/>
              </a:rPr>
              <a:t>VÀ CÁC VĂN BẢN </a:t>
            </a:r>
            <a:br>
              <a:rPr lang="en-US" sz="3800" b="1" dirty="0" smtClean="0">
                <a:solidFill>
                  <a:srgbClr val="FF0000"/>
                </a:solidFill>
                <a:latin typeface="Arial" panose="020B0604020202020204" pitchFamily="34" charset="0"/>
                <a:cs typeface="Arial" panose="020B0604020202020204" pitchFamily="34" charset="0"/>
              </a:rPr>
            </a:br>
            <a:r>
              <a:rPr lang="en-US" sz="3800" b="1" dirty="0" smtClean="0">
                <a:solidFill>
                  <a:srgbClr val="FF0000"/>
                </a:solidFill>
                <a:latin typeface="Arial" panose="020B0604020202020204" pitchFamily="34" charset="0"/>
                <a:cs typeface="Arial" panose="020B0604020202020204" pitchFamily="34" charset="0"/>
              </a:rPr>
              <a:t>QUY PHẠM PHÁP LUẬT</a:t>
            </a:r>
            <a:br>
              <a:rPr lang="en-US" sz="3800" b="1" dirty="0" smtClean="0">
                <a:solidFill>
                  <a:srgbClr val="FF0000"/>
                </a:solidFill>
                <a:latin typeface="Arial" panose="020B0604020202020204" pitchFamily="34" charset="0"/>
                <a:cs typeface="Arial" panose="020B0604020202020204" pitchFamily="34" charset="0"/>
              </a:rPr>
            </a:br>
            <a:r>
              <a:rPr lang="en-US" sz="3800" b="1" dirty="0">
                <a:solidFill>
                  <a:srgbClr val="FF0000"/>
                </a:solidFill>
                <a:latin typeface="Arial" panose="020B0604020202020204" pitchFamily="34" charset="0"/>
                <a:cs typeface="Arial" panose="020B0604020202020204" pitchFamily="34" charset="0"/>
              </a:rPr>
              <a:t/>
            </a:r>
            <a:br>
              <a:rPr lang="en-US" sz="3800" b="1" dirty="0">
                <a:solidFill>
                  <a:srgbClr val="FF0000"/>
                </a:solidFill>
                <a:latin typeface="Arial" panose="020B0604020202020204" pitchFamily="34" charset="0"/>
                <a:cs typeface="Arial" panose="020B0604020202020204" pitchFamily="34" charset="0"/>
              </a:rPr>
            </a:br>
            <a:r>
              <a:rPr lang="en-US" sz="2400" b="1" i="1" dirty="0">
                <a:solidFill>
                  <a:srgbClr val="FF0000"/>
                </a:solidFill>
                <a:latin typeface="Times New Roman" pitchFamily="18" charset="0"/>
                <a:cs typeface="Times New Roman" pitchFamily="18" charset="0"/>
              </a:rPr>
              <a:t/>
            </a:r>
            <a:br>
              <a:rPr lang="en-US" sz="2400" b="1" i="1" dirty="0">
                <a:solidFill>
                  <a:srgbClr val="FF0000"/>
                </a:solidFill>
                <a:latin typeface="Times New Roman" pitchFamily="18" charset="0"/>
                <a:cs typeface="Times New Roman" pitchFamily="18" charset="0"/>
              </a:rPr>
            </a:br>
            <a:r>
              <a:rPr lang="en-US" sz="2400" b="1" i="1" dirty="0" smtClean="0">
                <a:solidFill>
                  <a:srgbClr val="FF0000"/>
                </a:solidFill>
                <a:latin typeface="Times New Roman" pitchFamily="18" charset="0"/>
                <a:cs typeface="Times New Roman" pitchFamily="18" charset="0"/>
              </a:rPr>
              <a:t/>
            </a:r>
            <a:br>
              <a:rPr lang="en-US" sz="2400" b="1" i="1" dirty="0" smtClean="0">
                <a:solidFill>
                  <a:srgbClr val="FF0000"/>
                </a:solidFill>
                <a:latin typeface="Times New Roman" pitchFamily="18" charset="0"/>
                <a:cs typeface="Times New Roman" pitchFamily="18" charset="0"/>
              </a:rPr>
            </a:br>
            <a:r>
              <a:rPr lang="en-US" sz="2400" b="1" i="1" dirty="0" err="1" smtClean="0">
                <a:solidFill>
                  <a:schemeClr val="tx2"/>
                </a:solidFill>
                <a:latin typeface="Times New Roman" pitchFamily="18" charset="0"/>
                <a:cs typeface="Times New Roman" pitchFamily="18" charset="0"/>
              </a:rPr>
              <a:t>Xuyên</a:t>
            </a:r>
            <a:r>
              <a:rPr lang="en-US" sz="2400" b="1" i="1" dirty="0" smtClean="0">
                <a:solidFill>
                  <a:schemeClr val="tx2"/>
                </a:solidFill>
                <a:latin typeface="Times New Roman" pitchFamily="18" charset="0"/>
                <a:cs typeface="Times New Roman" pitchFamily="18" charset="0"/>
              </a:rPr>
              <a:t> </a:t>
            </a:r>
            <a:r>
              <a:rPr lang="en-US" sz="2400" b="1" i="1" dirty="0" err="1" smtClean="0">
                <a:solidFill>
                  <a:schemeClr val="tx2"/>
                </a:solidFill>
                <a:latin typeface="Times New Roman" pitchFamily="18" charset="0"/>
                <a:cs typeface="Times New Roman" pitchFamily="18" charset="0"/>
              </a:rPr>
              <a:t>Mộc</a:t>
            </a:r>
            <a:r>
              <a:rPr lang="en-US" sz="2400" b="1" i="1" dirty="0" smtClean="0">
                <a:solidFill>
                  <a:schemeClr val="tx2"/>
                </a:solidFill>
                <a:latin typeface="Times New Roman" pitchFamily="18" charset="0"/>
                <a:cs typeface="Times New Roman" pitchFamily="18" charset="0"/>
              </a:rPr>
              <a:t>, </a:t>
            </a:r>
            <a:r>
              <a:rPr lang="en-US" sz="2400" b="1" i="1" dirty="0" err="1" smtClean="0">
                <a:solidFill>
                  <a:schemeClr val="tx2"/>
                </a:solidFill>
                <a:latin typeface="Times New Roman" pitchFamily="18" charset="0"/>
                <a:cs typeface="Times New Roman" pitchFamily="18" charset="0"/>
              </a:rPr>
              <a:t>ngày</a:t>
            </a:r>
            <a:r>
              <a:rPr lang="en-US" sz="2400" b="1" i="1" dirty="0" smtClean="0">
                <a:solidFill>
                  <a:schemeClr val="tx2"/>
                </a:solidFill>
                <a:latin typeface="Times New Roman" pitchFamily="18" charset="0"/>
                <a:cs typeface="Times New Roman" pitchFamily="18" charset="0"/>
              </a:rPr>
              <a:t> 30  </a:t>
            </a:r>
            <a:r>
              <a:rPr lang="en-US" sz="2400" b="1" i="1" dirty="0" err="1" smtClean="0">
                <a:solidFill>
                  <a:schemeClr val="tx2"/>
                </a:solidFill>
                <a:latin typeface="Times New Roman" pitchFamily="18" charset="0"/>
                <a:cs typeface="Times New Roman" pitchFamily="18" charset="0"/>
              </a:rPr>
              <a:t>tháng</a:t>
            </a:r>
            <a:r>
              <a:rPr lang="en-US" sz="2400" b="1" i="1" dirty="0" smtClean="0">
                <a:solidFill>
                  <a:schemeClr val="tx2"/>
                </a:solidFill>
                <a:latin typeface="Times New Roman" pitchFamily="18" charset="0"/>
                <a:cs typeface="Times New Roman" pitchFamily="18" charset="0"/>
              </a:rPr>
              <a:t> </a:t>
            </a:r>
            <a:r>
              <a:rPr lang="en-US" sz="2400" b="1" i="1" dirty="0">
                <a:solidFill>
                  <a:schemeClr val="tx2"/>
                </a:solidFill>
                <a:latin typeface="Times New Roman" pitchFamily="18" charset="0"/>
                <a:cs typeface="Times New Roman" pitchFamily="18" charset="0"/>
              </a:rPr>
              <a:t>8</a:t>
            </a:r>
            <a:r>
              <a:rPr lang="en-US" sz="2400" b="1" i="1" dirty="0" smtClean="0">
                <a:solidFill>
                  <a:schemeClr val="tx2"/>
                </a:solidFill>
                <a:latin typeface="Times New Roman" pitchFamily="18" charset="0"/>
                <a:cs typeface="Times New Roman" pitchFamily="18" charset="0"/>
              </a:rPr>
              <a:t> </a:t>
            </a:r>
            <a:r>
              <a:rPr lang="en-US" sz="2400" b="1" i="1" dirty="0" err="1" smtClean="0">
                <a:solidFill>
                  <a:schemeClr val="tx2"/>
                </a:solidFill>
                <a:latin typeface="Times New Roman" pitchFamily="18" charset="0"/>
                <a:cs typeface="Times New Roman" pitchFamily="18" charset="0"/>
              </a:rPr>
              <a:t>năm</a:t>
            </a:r>
            <a:r>
              <a:rPr lang="en-US" sz="2400" b="1" i="1" dirty="0" smtClean="0">
                <a:solidFill>
                  <a:schemeClr val="tx2"/>
                </a:solidFill>
                <a:latin typeface="Times New Roman" pitchFamily="18" charset="0"/>
                <a:cs typeface="Times New Roman" pitchFamily="18" charset="0"/>
              </a:rPr>
              <a:t> 2023</a:t>
            </a:r>
            <a:br>
              <a:rPr lang="en-US" sz="2400" b="1" i="1" dirty="0" smtClean="0">
                <a:solidFill>
                  <a:schemeClr val="tx2"/>
                </a:solidFill>
                <a:latin typeface="Times New Roman" pitchFamily="18" charset="0"/>
                <a:cs typeface="Times New Roman" pitchFamily="18" charset="0"/>
              </a:rPr>
            </a:br>
            <a:endParaRPr lang="vi-VN" sz="2400" b="1" i="1" dirty="0">
              <a:solidFill>
                <a:schemeClr val="tx2"/>
              </a:solidFill>
              <a:latin typeface="Times New Roman" pitchFamily="18" charset="0"/>
              <a:cs typeface="Times New Roman"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1600" y="836712"/>
            <a:ext cx="1478283" cy="1569723"/>
          </a:xfrm>
          <a:prstGeom prst="rect">
            <a:avLst/>
          </a:prstGeom>
        </p:spPr>
      </p:pic>
    </p:spTree>
    <p:extLst>
      <p:ext uri="{BB962C8B-B14F-4D97-AF65-F5344CB8AC3E}">
        <p14:creationId xmlns:p14="http://schemas.microsoft.com/office/powerpoint/2010/main" val="31319694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99592" y="692696"/>
            <a:ext cx="7488832" cy="5616624"/>
          </a:xfrm>
        </p:spPr>
        <p:txBody>
          <a:bodyPr>
            <a:normAutofit fontScale="92500"/>
          </a:bodyPr>
          <a:lstStyle/>
          <a:p>
            <a:pPr algn="just"/>
            <a:r>
              <a:rPr lang="en-US" sz="2600" b="1" dirty="0" smtClean="0">
                <a:solidFill>
                  <a:srgbClr val="FF0000"/>
                </a:solidFill>
                <a:latin typeface="Times New Roman" pitchFamily="18" charset="0"/>
                <a:cs typeface="Times New Roman" pitchFamily="18" charset="0"/>
              </a:rPr>
              <a:t>II. </a:t>
            </a:r>
            <a:r>
              <a:rPr lang="vi-VN" sz="2600" b="1" dirty="0" smtClean="0">
                <a:solidFill>
                  <a:srgbClr val="FF0000"/>
                </a:solidFill>
                <a:latin typeface="+mj-lt"/>
              </a:rPr>
              <a:t>Các </a:t>
            </a:r>
            <a:r>
              <a:rPr lang="vi-VN" sz="2600" b="1" dirty="0">
                <a:solidFill>
                  <a:srgbClr val="FF0000"/>
                </a:solidFill>
                <a:latin typeface="+mj-lt"/>
              </a:rPr>
              <a:t>hình thức kỷ luật đối với viên chức</a:t>
            </a:r>
            <a:endParaRPr lang="vi-VN" sz="2600" dirty="0">
              <a:solidFill>
                <a:srgbClr val="FF0000"/>
              </a:solidFill>
              <a:latin typeface="+mj-lt"/>
            </a:endParaRPr>
          </a:p>
          <a:p>
            <a:pPr algn="just"/>
            <a:r>
              <a:rPr lang="vi-VN" sz="2600" dirty="0">
                <a:solidFill>
                  <a:schemeClr val="tx1"/>
                </a:solidFill>
                <a:latin typeface="+mj-lt"/>
              </a:rPr>
              <a:t>1. Áp dụng đối với viên chức không giữ chức vụ quản lý</a:t>
            </a:r>
          </a:p>
          <a:p>
            <a:pPr algn="just"/>
            <a:r>
              <a:rPr lang="vi-VN" sz="2600" dirty="0">
                <a:solidFill>
                  <a:schemeClr val="tx1"/>
                </a:solidFill>
                <a:latin typeface="+mj-lt"/>
              </a:rPr>
              <a:t>a) Khiển trách.</a:t>
            </a:r>
          </a:p>
          <a:p>
            <a:pPr algn="just"/>
            <a:r>
              <a:rPr lang="vi-VN" sz="2600" dirty="0">
                <a:solidFill>
                  <a:schemeClr val="tx1"/>
                </a:solidFill>
                <a:latin typeface="+mj-lt"/>
              </a:rPr>
              <a:t>b) Cảnh cáo.</a:t>
            </a:r>
          </a:p>
          <a:p>
            <a:pPr algn="just"/>
            <a:r>
              <a:rPr lang="vi-VN" sz="2600" dirty="0">
                <a:solidFill>
                  <a:schemeClr val="tx1"/>
                </a:solidFill>
                <a:latin typeface="+mj-lt"/>
              </a:rPr>
              <a:t>c) Buộc thôi việc.</a:t>
            </a:r>
          </a:p>
          <a:p>
            <a:pPr algn="just"/>
            <a:r>
              <a:rPr lang="vi-VN" sz="2600" dirty="0">
                <a:solidFill>
                  <a:schemeClr val="tx1"/>
                </a:solidFill>
                <a:latin typeface="+mj-lt"/>
              </a:rPr>
              <a:t>2. Áp dụng đối với viên chức quản lý</a:t>
            </a:r>
          </a:p>
          <a:p>
            <a:pPr algn="just"/>
            <a:r>
              <a:rPr lang="vi-VN" sz="2600" dirty="0">
                <a:solidFill>
                  <a:schemeClr val="tx1"/>
                </a:solidFill>
                <a:latin typeface="+mj-lt"/>
              </a:rPr>
              <a:t>a) Khiển trách.</a:t>
            </a:r>
          </a:p>
          <a:p>
            <a:pPr algn="just"/>
            <a:r>
              <a:rPr lang="vi-VN" sz="2600" dirty="0">
                <a:solidFill>
                  <a:schemeClr val="tx1"/>
                </a:solidFill>
                <a:latin typeface="+mj-lt"/>
              </a:rPr>
              <a:t>b) Cảnh cáo.</a:t>
            </a:r>
          </a:p>
          <a:p>
            <a:pPr algn="just"/>
            <a:r>
              <a:rPr lang="vi-VN" sz="2600" dirty="0">
                <a:solidFill>
                  <a:schemeClr val="tx1"/>
                </a:solidFill>
                <a:latin typeface="+mj-lt"/>
              </a:rPr>
              <a:t>c) Cách chức.</a:t>
            </a:r>
          </a:p>
          <a:p>
            <a:pPr algn="just"/>
            <a:r>
              <a:rPr lang="vi-VN" sz="2600" dirty="0">
                <a:solidFill>
                  <a:schemeClr val="tx1"/>
                </a:solidFill>
                <a:latin typeface="+mj-lt"/>
              </a:rPr>
              <a:t>d) Buộc thôi việc.</a:t>
            </a:r>
          </a:p>
          <a:p>
            <a:pPr algn="just"/>
            <a:r>
              <a:rPr lang="vi-VN" sz="2600" dirty="0">
                <a:solidFill>
                  <a:schemeClr val="tx1"/>
                </a:solidFill>
                <a:latin typeface="+mj-lt"/>
              </a:rPr>
              <a:t>Viên chức bị kỷ luật bằng một trong các hình thức quy định tại Điều này còn có thể bị hạn chế thực hiện hoạt động nghề nghiệp theo quy định của pháp luật có liên quan.</a:t>
            </a:r>
          </a:p>
          <a:p>
            <a:endParaRPr lang="vi-VN" dirty="0"/>
          </a:p>
        </p:txBody>
      </p:sp>
    </p:spTree>
    <p:extLst>
      <p:ext uri="{BB962C8B-B14F-4D97-AF65-F5344CB8AC3E}">
        <p14:creationId xmlns:p14="http://schemas.microsoft.com/office/powerpoint/2010/main" val="14650154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19256" cy="6192688"/>
          </a:xfrm>
        </p:spPr>
        <p:txBody>
          <a:bodyPr>
            <a:normAutofit fontScale="92500" lnSpcReduction="20000"/>
          </a:bodyPr>
          <a:lstStyle/>
          <a:p>
            <a:pPr marL="0" indent="0">
              <a:buNone/>
            </a:pPr>
            <a:r>
              <a:rPr lang="en-US" sz="3900" b="1" dirty="0" err="1" smtClean="0">
                <a:solidFill>
                  <a:srgbClr val="FF0000"/>
                </a:solidFill>
                <a:latin typeface="Arial" panose="020B0604020202020204" pitchFamily="34" charset="0"/>
                <a:cs typeface="Arial" panose="020B0604020202020204" pitchFamily="34" charset="0"/>
              </a:rPr>
              <a:t>Phần</a:t>
            </a:r>
            <a:r>
              <a:rPr lang="en-US" sz="3900" b="1" dirty="0" smtClean="0">
                <a:solidFill>
                  <a:srgbClr val="FF0000"/>
                </a:solidFill>
                <a:latin typeface="Arial" panose="020B0604020202020204" pitchFamily="34" charset="0"/>
                <a:cs typeface="Arial" panose="020B0604020202020204" pitchFamily="34" charset="0"/>
              </a:rPr>
              <a:t> III. </a:t>
            </a:r>
            <a:r>
              <a:rPr lang="en-US" sz="3900" b="1" dirty="0" err="1" smtClean="0">
                <a:solidFill>
                  <a:srgbClr val="FF0000"/>
                </a:solidFill>
                <a:latin typeface="Arial" panose="020B0604020202020204" pitchFamily="34" charset="0"/>
                <a:cs typeface="Arial" panose="020B0604020202020204" pitchFamily="34" charset="0"/>
              </a:rPr>
              <a:t>Bộ</a:t>
            </a:r>
            <a:r>
              <a:rPr lang="en-US" sz="3900" b="1" dirty="0" smtClean="0">
                <a:solidFill>
                  <a:srgbClr val="FF0000"/>
                </a:solidFill>
                <a:latin typeface="Arial" panose="020B0604020202020204" pitchFamily="34" charset="0"/>
                <a:cs typeface="Arial" panose="020B0604020202020204" pitchFamily="34" charset="0"/>
              </a:rPr>
              <a:t> </a:t>
            </a:r>
            <a:r>
              <a:rPr lang="en-US" sz="3900" b="1" dirty="0" err="1" smtClean="0">
                <a:solidFill>
                  <a:srgbClr val="FF0000"/>
                </a:solidFill>
                <a:latin typeface="Arial" panose="020B0604020202020204" pitchFamily="34" charset="0"/>
                <a:cs typeface="Arial" panose="020B0604020202020204" pitchFamily="34" charset="0"/>
              </a:rPr>
              <a:t>Luật</a:t>
            </a:r>
            <a:r>
              <a:rPr lang="en-US" sz="3900" b="1" dirty="0" smtClean="0">
                <a:solidFill>
                  <a:srgbClr val="FF0000"/>
                </a:solidFill>
                <a:latin typeface="Arial" panose="020B0604020202020204" pitchFamily="34" charset="0"/>
                <a:cs typeface="Arial" panose="020B0604020202020204" pitchFamily="34" charset="0"/>
              </a:rPr>
              <a:t> Lao </a:t>
            </a:r>
            <a:r>
              <a:rPr lang="en-US" sz="3900" b="1" dirty="0" err="1" smtClean="0">
                <a:solidFill>
                  <a:srgbClr val="FF0000"/>
                </a:solidFill>
                <a:latin typeface="Arial" panose="020B0604020202020204" pitchFamily="34" charset="0"/>
                <a:cs typeface="Arial" panose="020B0604020202020204" pitchFamily="34" charset="0"/>
              </a:rPr>
              <a:t>động</a:t>
            </a:r>
            <a:r>
              <a:rPr lang="en-US" sz="3900" b="1" dirty="0" smtClean="0">
                <a:solidFill>
                  <a:srgbClr val="FF0000"/>
                </a:solidFill>
                <a:latin typeface="Arial" panose="020B0604020202020204" pitchFamily="34" charset="0"/>
                <a:cs typeface="Arial" panose="020B0604020202020204" pitchFamily="34" charset="0"/>
              </a:rPr>
              <a:t> 2019.</a:t>
            </a:r>
          </a:p>
          <a:p>
            <a:pPr marL="0" indent="0">
              <a:buNone/>
            </a:pPr>
            <a:r>
              <a:rPr lang="vi-VN" sz="2600" b="1" dirty="0">
                <a:latin typeface="Arial" panose="020B0604020202020204" pitchFamily="34" charset="0"/>
                <a:cs typeface="Arial" panose="020B0604020202020204" pitchFamily="34" charset="0"/>
              </a:rPr>
              <a:t>Bộ luật Lao động 2019 áp dụng từ </a:t>
            </a:r>
            <a:r>
              <a:rPr lang="vi-VN" sz="2600" b="1" dirty="0" smtClean="0">
                <a:latin typeface="Arial" panose="020B0604020202020204" pitchFamily="34" charset="0"/>
                <a:cs typeface="Arial" panose="020B0604020202020204" pitchFamily="34" charset="0"/>
              </a:rPr>
              <a:t>01/01/2021</a:t>
            </a:r>
            <a:endParaRPr lang="en-US" sz="2600" b="1" dirty="0" smtClean="0">
              <a:latin typeface="Arial" panose="020B0604020202020204" pitchFamily="34" charset="0"/>
              <a:cs typeface="Arial" panose="020B0604020202020204" pitchFamily="34" charset="0"/>
            </a:endParaRPr>
          </a:p>
          <a:p>
            <a:pPr marL="0" indent="0">
              <a:buNone/>
            </a:pPr>
            <a:r>
              <a:rPr lang="vi-VN" sz="2600" dirty="0">
                <a:latin typeface="Arial" panose="020B0604020202020204" pitchFamily="34" charset="0"/>
                <a:cs typeface="Arial" panose="020B0604020202020204" pitchFamily="34" charset="0"/>
              </a:rPr>
              <a:t>Bộ luật Lao động 2019 quy định nhiều điểm thay đổi quan trọng về hợp đồng lao </a:t>
            </a:r>
            <a:r>
              <a:rPr lang="vi-VN" sz="2600" dirty="0" smtClean="0">
                <a:latin typeface="Arial" panose="020B0604020202020204" pitchFamily="34" charset="0"/>
                <a:cs typeface="Arial" panose="020B0604020202020204" pitchFamily="34" charset="0"/>
              </a:rPr>
              <a:t>động</a:t>
            </a:r>
            <a:r>
              <a:rPr lang="en-US" sz="2600" dirty="0">
                <a:latin typeface="Arial" panose="020B0604020202020204" pitchFamily="34" charset="0"/>
                <a:cs typeface="Arial" panose="020B0604020202020204" pitchFamily="34" charset="0"/>
              </a:rPr>
              <a:t>:</a:t>
            </a:r>
            <a:endParaRPr lang="vi-VN" sz="2600" dirty="0">
              <a:latin typeface="Arial" panose="020B0604020202020204" pitchFamily="34" charset="0"/>
              <a:cs typeface="Arial" panose="020B0604020202020204" pitchFamily="34" charset="0"/>
            </a:endParaRPr>
          </a:p>
          <a:p>
            <a:pPr marL="0" indent="0" algn="just">
              <a:buNone/>
            </a:pPr>
            <a:r>
              <a:rPr lang="vi-VN" sz="2600" dirty="0">
                <a:latin typeface="Arial" panose="020B0604020202020204" pitchFamily="34" charset="0"/>
                <a:cs typeface="Arial" panose="020B0604020202020204" pitchFamily="34" charset="0"/>
              </a:rPr>
              <a:t>- Người lao động có quyền đơn phương chấm dứt hợp đồng lao động không cần báo trước trong trường hợp sau đây</a:t>
            </a:r>
            <a:r>
              <a:rPr lang="vi-VN" sz="2600" dirty="0" smtClean="0">
                <a:latin typeface="Arial" panose="020B0604020202020204" pitchFamily="34" charset="0"/>
                <a:cs typeface="Arial" panose="020B0604020202020204" pitchFamily="34" charset="0"/>
              </a:rPr>
              <a:t>:</a:t>
            </a:r>
            <a:endParaRPr lang="en-US" sz="2600" dirty="0" smtClean="0">
              <a:latin typeface="Arial" panose="020B0604020202020204" pitchFamily="34" charset="0"/>
              <a:cs typeface="Arial" panose="020B0604020202020204" pitchFamily="34" charset="0"/>
            </a:endParaRPr>
          </a:p>
          <a:p>
            <a:pPr marL="0" indent="0" algn="just">
              <a:buNone/>
            </a:pPr>
            <a:r>
              <a:rPr lang="vi-VN" sz="2600" dirty="0" smtClean="0">
                <a:latin typeface="Arial" panose="020B0604020202020204" pitchFamily="34" charset="0"/>
                <a:cs typeface="Arial" panose="020B0604020202020204" pitchFamily="34" charset="0"/>
              </a:rPr>
              <a:t>a</a:t>
            </a:r>
            <a:r>
              <a:rPr lang="vi-VN" sz="2600" dirty="0">
                <a:latin typeface="Arial" panose="020B0604020202020204" pitchFamily="34" charset="0"/>
                <a:cs typeface="Arial" panose="020B0604020202020204" pitchFamily="34" charset="0"/>
              </a:rPr>
              <a:t>) Không được bố trí theo đúng công việc, địa điểm làm việc hoặc không được bảo đảm điều kiện làm việc theo thỏa thuận, trừ trường hợp quy định tại Điều 29 của Bộ luật này</a:t>
            </a:r>
            <a:r>
              <a:rPr lang="vi-VN" sz="2600" dirty="0" smtClean="0">
                <a:latin typeface="Arial" panose="020B0604020202020204" pitchFamily="34" charset="0"/>
                <a:cs typeface="Arial" panose="020B0604020202020204" pitchFamily="34" charset="0"/>
              </a:rPr>
              <a:t>;</a:t>
            </a:r>
            <a:endParaRPr lang="en-US" sz="2600" dirty="0" smtClean="0">
              <a:latin typeface="Arial" panose="020B0604020202020204" pitchFamily="34" charset="0"/>
              <a:cs typeface="Arial" panose="020B0604020202020204" pitchFamily="34" charset="0"/>
            </a:endParaRPr>
          </a:p>
          <a:p>
            <a:pPr marL="0" indent="0" algn="just">
              <a:buNone/>
            </a:pPr>
            <a:r>
              <a:rPr lang="vi-VN" sz="2600" dirty="0" smtClean="0">
                <a:latin typeface="Arial" panose="020B0604020202020204" pitchFamily="34" charset="0"/>
                <a:cs typeface="Arial" panose="020B0604020202020204" pitchFamily="34" charset="0"/>
              </a:rPr>
              <a:t>b</a:t>
            </a:r>
            <a:r>
              <a:rPr lang="vi-VN" sz="2600" dirty="0">
                <a:latin typeface="Arial" panose="020B0604020202020204" pitchFamily="34" charset="0"/>
                <a:cs typeface="Arial" panose="020B0604020202020204" pitchFamily="34" charset="0"/>
              </a:rPr>
              <a:t>) Không được trả đủ lương hoặc trả lương không đúng thời hạn, trừ trường hợp quy định tại khoản 4 Điều 97 của Bộ luật này</a:t>
            </a:r>
            <a:r>
              <a:rPr lang="vi-VN" sz="2600" dirty="0" smtClean="0">
                <a:latin typeface="Arial" panose="020B0604020202020204" pitchFamily="34" charset="0"/>
                <a:cs typeface="Arial" panose="020B0604020202020204" pitchFamily="34" charset="0"/>
              </a:rPr>
              <a:t>;</a:t>
            </a:r>
            <a:endParaRPr lang="en-US" sz="2600" dirty="0" smtClean="0">
              <a:latin typeface="Arial" panose="020B0604020202020204" pitchFamily="34" charset="0"/>
              <a:cs typeface="Arial" panose="020B0604020202020204" pitchFamily="34" charset="0"/>
            </a:endParaRPr>
          </a:p>
          <a:p>
            <a:pPr marL="0" indent="0" algn="just">
              <a:buNone/>
            </a:pPr>
            <a:r>
              <a:rPr lang="vi-VN" sz="2600" dirty="0" smtClean="0">
                <a:latin typeface="Arial" panose="020B0604020202020204" pitchFamily="34" charset="0"/>
                <a:cs typeface="Arial" panose="020B0604020202020204" pitchFamily="34" charset="0"/>
              </a:rPr>
              <a:t>c</a:t>
            </a:r>
            <a:r>
              <a:rPr lang="vi-VN" sz="2600" dirty="0">
                <a:latin typeface="Arial" panose="020B0604020202020204" pitchFamily="34" charset="0"/>
                <a:cs typeface="Arial" panose="020B0604020202020204" pitchFamily="34" charset="0"/>
              </a:rPr>
              <a:t>) Bị người sử dụng lao động ngược đãi, đánh đập hoặc có lời nói, hành vi nhục mạ, hành vi làm ảnh hưởng đến sức khỏe, nhân phẩm, danh dự; bị cưỡng bức </a:t>
            </a:r>
            <a:r>
              <a:rPr lang="vi-VN" sz="2600" dirty="0" smtClean="0">
                <a:latin typeface="Arial" panose="020B0604020202020204" pitchFamily="34" charset="0"/>
                <a:cs typeface="Arial" panose="020B0604020202020204" pitchFamily="34" charset="0"/>
              </a:rPr>
              <a:t>lao động;</a:t>
            </a:r>
            <a:r>
              <a:rPr lang="en-US" sz="2600" dirty="0" smtClean="0">
                <a:latin typeface="Arial" panose="020B0604020202020204" pitchFamily="34" charset="0"/>
                <a:cs typeface="Arial" panose="020B0604020202020204" pitchFamily="34" charset="0"/>
              </a:rPr>
              <a:t> </a:t>
            </a:r>
            <a:endParaRPr lang="vi-VN" sz="2600" dirty="0" smtClean="0">
              <a:latin typeface="Arial" panose="020B0604020202020204" pitchFamily="34" charset="0"/>
              <a:cs typeface="Arial" panose="020B0604020202020204" pitchFamily="34" charset="0"/>
            </a:endParaRPr>
          </a:p>
          <a:p>
            <a:pPr marL="0" indent="0">
              <a:buNone/>
            </a:pPr>
            <a:endParaRPr lang="vi-VN" sz="2400" dirty="0">
              <a:solidFill>
                <a:srgbClr val="FF0000"/>
              </a:solidFill>
              <a:latin typeface="+mj-lt"/>
              <a:cs typeface="Times New Roman" pitchFamily="18" charset="0"/>
            </a:endParaRPr>
          </a:p>
        </p:txBody>
      </p:sp>
    </p:spTree>
    <p:extLst>
      <p:ext uri="{BB962C8B-B14F-4D97-AF65-F5344CB8AC3E}">
        <p14:creationId xmlns:p14="http://schemas.microsoft.com/office/powerpoint/2010/main" val="695943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457200" y="333375"/>
            <a:ext cx="8229600" cy="5792788"/>
          </a:xfrm>
        </p:spPr>
        <p:txBody>
          <a:bodyPr>
            <a:normAutofit/>
          </a:bodyPr>
          <a:lstStyle/>
          <a:p>
            <a:pPr marL="0" indent="0">
              <a:buNone/>
            </a:pPr>
            <a:r>
              <a:rPr lang="vi-VN" sz="2400" dirty="0">
                <a:latin typeface="Arial" panose="020B0604020202020204" pitchFamily="34" charset="0"/>
                <a:cs typeface="Arial" panose="020B0604020202020204" pitchFamily="34" charset="0"/>
              </a:rPr>
              <a:t>d) Bị quấy rối tình dục tại nơi làm việc</a:t>
            </a:r>
            <a:r>
              <a:rPr lang="vi-VN" sz="2400" dirty="0" smtClean="0">
                <a:latin typeface="Arial" panose="020B0604020202020204" pitchFamily="34" charset="0"/>
                <a:cs typeface="Arial" panose="020B0604020202020204" pitchFamily="34" charset="0"/>
              </a:rPr>
              <a:t>;</a:t>
            </a:r>
            <a:endParaRPr lang="en-US" sz="2400" dirty="0" smtClean="0">
              <a:latin typeface="Arial" panose="020B0604020202020204" pitchFamily="34" charset="0"/>
              <a:cs typeface="Arial" panose="020B0604020202020204" pitchFamily="34" charset="0"/>
            </a:endParaRPr>
          </a:p>
          <a:p>
            <a:pPr marL="0" indent="0">
              <a:buNone/>
            </a:pPr>
            <a:r>
              <a:rPr lang="vi-VN" sz="2400" dirty="0" smtClean="0">
                <a:latin typeface="Arial" panose="020B0604020202020204" pitchFamily="34" charset="0"/>
                <a:cs typeface="Arial" panose="020B0604020202020204" pitchFamily="34" charset="0"/>
              </a:rPr>
              <a:t>đ</a:t>
            </a:r>
            <a:r>
              <a:rPr lang="vi-VN" sz="2400" dirty="0">
                <a:latin typeface="Arial" panose="020B0604020202020204" pitchFamily="34" charset="0"/>
                <a:cs typeface="Arial" panose="020B0604020202020204" pitchFamily="34" charset="0"/>
              </a:rPr>
              <a:t>) Lao động nữ mang thai phải nghỉ việc theo quy định tại khoản 1 Điều 138 của Bộ luật này</a:t>
            </a:r>
            <a:r>
              <a:rPr lang="vi-VN" sz="2400" dirty="0" smtClean="0">
                <a:latin typeface="Arial" panose="020B0604020202020204" pitchFamily="34" charset="0"/>
                <a:cs typeface="Arial" panose="020B0604020202020204" pitchFamily="34" charset="0"/>
              </a:rPr>
              <a:t>;</a:t>
            </a:r>
            <a:endParaRPr lang="en-US" sz="2400" dirty="0" smtClean="0">
              <a:latin typeface="Arial" panose="020B0604020202020204" pitchFamily="34" charset="0"/>
              <a:cs typeface="Arial" panose="020B0604020202020204" pitchFamily="34" charset="0"/>
            </a:endParaRPr>
          </a:p>
          <a:p>
            <a:pPr marL="0" indent="0">
              <a:buNone/>
            </a:pPr>
            <a:r>
              <a:rPr lang="vi-VN" sz="2400" dirty="0" smtClean="0">
                <a:latin typeface="Arial" panose="020B0604020202020204" pitchFamily="34" charset="0"/>
                <a:cs typeface="Arial" panose="020B0604020202020204" pitchFamily="34" charset="0"/>
              </a:rPr>
              <a:t>e</a:t>
            </a:r>
            <a:r>
              <a:rPr lang="vi-VN" sz="2400" dirty="0">
                <a:latin typeface="Arial" panose="020B0604020202020204" pitchFamily="34" charset="0"/>
                <a:cs typeface="Arial" panose="020B0604020202020204" pitchFamily="34" charset="0"/>
              </a:rPr>
              <a:t>) Đủ tuổi nghỉ hưu theo quy định tại Điều 169 của Bộ luật này, trừ trường hợp các bên có thỏa thuận khác</a:t>
            </a:r>
            <a:r>
              <a:rPr lang="vi-VN" sz="2400" dirty="0" smtClean="0">
                <a:latin typeface="Arial" panose="020B0604020202020204" pitchFamily="34" charset="0"/>
                <a:cs typeface="Arial" panose="020B0604020202020204" pitchFamily="34" charset="0"/>
              </a:rPr>
              <a:t>;</a:t>
            </a:r>
            <a:endParaRPr lang="en-US" sz="2400" dirty="0" smtClean="0">
              <a:latin typeface="Arial" panose="020B0604020202020204" pitchFamily="34" charset="0"/>
              <a:cs typeface="Arial" panose="020B0604020202020204" pitchFamily="34" charset="0"/>
            </a:endParaRPr>
          </a:p>
          <a:p>
            <a:pPr marL="0" indent="0">
              <a:buNone/>
            </a:pPr>
            <a:r>
              <a:rPr lang="vi-VN" sz="2400" dirty="0" smtClean="0">
                <a:latin typeface="Arial" panose="020B0604020202020204" pitchFamily="34" charset="0"/>
                <a:cs typeface="Arial" panose="020B0604020202020204" pitchFamily="34" charset="0"/>
              </a:rPr>
              <a:t>g</a:t>
            </a:r>
            <a:r>
              <a:rPr lang="vi-VN" sz="2400" dirty="0">
                <a:latin typeface="Arial" panose="020B0604020202020204" pitchFamily="34" charset="0"/>
                <a:cs typeface="Arial" panose="020B0604020202020204" pitchFamily="34" charset="0"/>
              </a:rPr>
              <a:t>) Người sử dụng lao động cung cấp thông tin không trung thực theo quy định tại khoản 1 Điều 16 của Bộ luật này làm ảnh hưởng đến việc thực hiện hợp đồng lao động."</a:t>
            </a:r>
          </a:p>
          <a:p>
            <a:pPr marL="0" indent="0">
              <a:buNone/>
            </a:pPr>
            <a:r>
              <a:rPr lang="vi-VN" sz="2400" dirty="0">
                <a:solidFill>
                  <a:srgbClr val="FF0000"/>
                </a:solidFill>
                <a:latin typeface="Arial" panose="020B0604020202020204" pitchFamily="34" charset="0"/>
                <a:cs typeface="Arial" panose="020B0604020202020204" pitchFamily="34" charset="0"/>
              </a:rPr>
              <a:t>02 trường hợp người sử dụng lao động (NSDLĐ) có quyền đơn phương chấm dứt hợp đồng không cần báo trước</a:t>
            </a:r>
            <a:r>
              <a:rPr lang="en-US" sz="2400" dirty="0">
                <a:solidFill>
                  <a:srgbClr val="FF0000"/>
                </a:solidFill>
                <a:latin typeface="Arial" panose="020B0604020202020204" pitchFamily="34" charset="0"/>
                <a:cs typeface="Arial" panose="020B0604020202020204" pitchFamily="34" charset="0"/>
              </a:rPr>
              <a:t>:</a:t>
            </a:r>
          </a:p>
          <a:p>
            <a:pPr>
              <a:buFontTx/>
              <a:buChar char="-"/>
            </a:pPr>
            <a:r>
              <a:rPr lang="vi-VN" sz="2400" dirty="0">
                <a:latin typeface="Arial" panose="020B0604020202020204" pitchFamily="34" charset="0"/>
                <a:cs typeface="Arial" panose="020B0604020202020204" pitchFamily="34" charset="0"/>
              </a:rPr>
              <a:t>Người lao động không có mặt tại nơi làm việc sau thời hạn quy định tại Điều 31 của Bộ luật</a:t>
            </a:r>
            <a:r>
              <a:rPr lang="en-US" sz="2400" dirty="0">
                <a:latin typeface="Arial" panose="020B0604020202020204" pitchFamily="34" charset="0"/>
                <a:cs typeface="Arial" panose="020B0604020202020204" pitchFamily="34" charset="0"/>
              </a:rPr>
              <a:t> Lao </a:t>
            </a:r>
            <a:r>
              <a:rPr lang="en-US" sz="2400" dirty="0" err="1">
                <a:latin typeface="Arial" panose="020B0604020202020204" pitchFamily="34" charset="0"/>
                <a:cs typeface="Arial" panose="020B0604020202020204" pitchFamily="34" charset="0"/>
              </a:rPr>
              <a:t>động</a:t>
            </a:r>
            <a:r>
              <a:rPr lang="en-US" sz="2400" dirty="0">
                <a:latin typeface="Arial" panose="020B0604020202020204" pitchFamily="34" charset="0"/>
                <a:cs typeface="Arial" panose="020B0604020202020204" pitchFamily="34" charset="0"/>
              </a:rPr>
              <a:t>.</a:t>
            </a:r>
          </a:p>
          <a:p>
            <a:pPr>
              <a:buFontTx/>
              <a:buChar char="-"/>
            </a:pPr>
            <a:r>
              <a:rPr lang="vi-VN" sz="2400" dirty="0">
                <a:latin typeface="Arial" panose="020B0604020202020204" pitchFamily="34" charset="0"/>
                <a:cs typeface="Arial" panose="020B0604020202020204" pitchFamily="34" charset="0"/>
              </a:rPr>
              <a:t>Người lao động tự ý bỏ việc mà không có lý do chính đáng từ 05 ngày làm việc liên tục trở lên;</a:t>
            </a:r>
          </a:p>
          <a:p>
            <a:pPr marL="0" indent="0">
              <a:buNone/>
            </a:pPr>
            <a:endParaRPr lang="vi-VN" dirty="0"/>
          </a:p>
        </p:txBody>
      </p:sp>
    </p:spTree>
    <p:extLst>
      <p:ext uri="{BB962C8B-B14F-4D97-AF65-F5344CB8AC3E}">
        <p14:creationId xmlns:p14="http://schemas.microsoft.com/office/powerpoint/2010/main" val="3899870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60640"/>
          </a:xfrm>
        </p:spPr>
        <p:txBody>
          <a:bodyPr>
            <a:normAutofit lnSpcReduction="10000"/>
          </a:bodyPr>
          <a:lstStyle/>
          <a:p>
            <a:pPr marL="0" indent="0">
              <a:buNone/>
            </a:pPr>
            <a:r>
              <a:rPr lang="en-US" sz="2800" dirty="0">
                <a:solidFill>
                  <a:srgbClr val="FF0000"/>
                </a:solidFill>
                <a:latin typeface="Arial" panose="020B0604020202020204" pitchFamily="34" charset="0"/>
                <a:cs typeface="Arial" panose="020B0604020202020204" pitchFamily="34" charset="0"/>
              </a:rPr>
              <a:t>Q</a:t>
            </a:r>
            <a:r>
              <a:rPr lang="vi-VN" sz="2800" dirty="0">
                <a:solidFill>
                  <a:srgbClr val="FF0000"/>
                </a:solidFill>
                <a:latin typeface="Arial" panose="020B0604020202020204" pitchFamily="34" charset="0"/>
                <a:cs typeface="Arial" panose="020B0604020202020204" pitchFamily="34" charset="0"/>
              </a:rPr>
              <a:t>uy định mới </a:t>
            </a:r>
            <a:r>
              <a:rPr lang="en-US" sz="2800" dirty="0">
                <a:solidFill>
                  <a:srgbClr val="FF0000"/>
                </a:solidFill>
                <a:latin typeface="Arial" panose="020B0604020202020204" pitchFamily="34" charset="0"/>
                <a:cs typeface="Arial" panose="020B0604020202020204" pitchFamily="34" charset="0"/>
              </a:rPr>
              <a:t> </a:t>
            </a:r>
            <a:r>
              <a:rPr lang="vi-VN" sz="2800" dirty="0">
                <a:solidFill>
                  <a:srgbClr val="FF0000"/>
                </a:solidFill>
                <a:latin typeface="Arial" panose="020B0604020202020204" pitchFamily="34" charset="0"/>
                <a:cs typeface="Arial" panose="020B0604020202020204" pitchFamily="34" charset="0"/>
              </a:rPr>
              <a:t>về lương, thưởng</a:t>
            </a:r>
            <a:r>
              <a:rPr lang="en-US" sz="2800" dirty="0">
                <a:solidFill>
                  <a:srgbClr val="FF0000"/>
                </a:solidFill>
                <a:latin typeface="Arial" panose="020B0604020202020204" pitchFamily="34" charset="0"/>
                <a:cs typeface="Arial" panose="020B0604020202020204" pitchFamily="34" charset="0"/>
              </a:rPr>
              <a:t>:</a:t>
            </a:r>
          </a:p>
          <a:p>
            <a:pPr marL="0" indent="0">
              <a:buNone/>
            </a:pPr>
            <a:r>
              <a:rPr lang="vi-VN" sz="2800" dirty="0">
                <a:latin typeface="Arial" panose="020B0604020202020204" pitchFamily="34" charset="0"/>
                <a:cs typeface="Arial" panose="020B0604020202020204" pitchFamily="34" charset="0"/>
              </a:rPr>
              <a:t>- NSDLĐ phải chịu chi phí mở tài khoản cho người lao động nếu trả lương qua ngân hàng.</a:t>
            </a:r>
          </a:p>
          <a:p>
            <a:pPr marL="0" indent="0" algn="just">
              <a:buNone/>
            </a:pPr>
            <a:r>
              <a:rPr lang="en-US" sz="2800" dirty="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Những</a:t>
            </a:r>
            <a:r>
              <a:rPr lang="en-US" sz="2800" dirty="0" smtClean="0">
                <a:latin typeface="Arial" panose="020B0604020202020204" pitchFamily="34" charset="0"/>
                <a:cs typeface="Arial" panose="020B0604020202020204" pitchFamily="34" charset="0"/>
              </a:rPr>
              <a:t> t</a:t>
            </a:r>
            <a:r>
              <a:rPr lang="vi-VN" sz="2800" dirty="0" smtClean="0">
                <a:latin typeface="Arial" panose="020B0604020202020204" pitchFamily="34" charset="0"/>
                <a:cs typeface="Arial" panose="020B0604020202020204" pitchFamily="34" charset="0"/>
              </a:rPr>
              <a:t>rường </a:t>
            </a:r>
            <a:r>
              <a:rPr lang="vi-VN" sz="2800" dirty="0">
                <a:latin typeface="Arial" panose="020B0604020202020204" pitchFamily="34" charset="0"/>
                <a:cs typeface="Arial" panose="020B0604020202020204" pitchFamily="34" charset="0"/>
              </a:rPr>
              <a:t>hợp người lao động được nghỉ việc riêng và hưởng nguyên lương.</a:t>
            </a:r>
            <a:endParaRPr lang="en-US" sz="2800" dirty="0">
              <a:latin typeface="Arial" panose="020B0604020202020204" pitchFamily="34" charset="0"/>
              <a:cs typeface="Arial" panose="020B0604020202020204" pitchFamily="34" charset="0"/>
            </a:endParaRPr>
          </a:p>
          <a:p>
            <a:r>
              <a:rPr lang="vi-VN" sz="2800" dirty="0" smtClean="0">
                <a:latin typeface="Arial" panose="020B0604020202020204" pitchFamily="34" charset="0"/>
                <a:cs typeface="Arial" panose="020B0604020202020204" pitchFamily="34" charset="0"/>
              </a:rPr>
              <a:t>Bản </a:t>
            </a:r>
            <a:r>
              <a:rPr lang="vi-VN" sz="2800" dirty="0">
                <a:latin typeface="Arial" panose="020B0604020202020204" pitchFamily="34" charset="0"/>
                <a:cs typeface="Arial" panose="020B0604020202020204" pitchFamily="34" charset="0"/>
              </a:rPr>
              <a:t>thân NLĐ kết hôn: Nghỉ 03 ngày.</a:t>
            </a:r>
          </a:p>
          <a:p>
            <a:r>
              <a:rPr lang="vi-VN" sz="2800" dirty="0" smtClean="0">
                <a:latin typeface="Arial" panose="020B0604020202020204" pitchFamily="34" charset="0"/>
                <a:cs typeface="Arial" panose="020B0604020202020204" pitchFamily="34" charset="0"/>
              </a:rPr>
              <a:t>Cha </a:t>
            </a:r>
            <a:r>
              <a:rPr lang="vi-VN" sz="2800" dirty="0">
                <a:latin typeface="Arial" panose="020B0604020202020204" pitchFamily="34" charset="0"/>
                <a:cs typeface="Arial" panose="020B0604020202020204" pitchFamily="34" charset="0"/>
              </a:rPr>
              <a:t>đẻ chết: Nghỉ 03 ngày.</a:t>
            </a:r>
          </a:p>
          <a:p>
            <a:r>
              <a:rPr lang="vi-VN" sz="2800" dirty="0" smtClean="0">
                <a:latin typeface="Arial" panose="020B0604020202020204" pitchFamily="34" charset="0"/>
                <a:cs typeface="Arial" panose="020B0604020202020204" pitchFamily="34" charset="0"/>
              </a:rPr>
              <a:t>Mẹ </a:t>
            </a:r>
            <a:r>
              <a:rPr lang="vi-VN" sz="2800" dirty="0">
                <a:latin typeface="Arial" panose="020B0604020202020204" pitchFamily="34" charset="0"/>
                <a:cs typeface="Arial" panose="020B0604020202020204" pitchFamily="34" charset="0"/>
              </a:rPr>
              <a:t>đẻ chết: Nghỉ 03 ngày.</a:t>
            </a:r>
          </a:p>
          <a:p>
            <a:r>
              <a:rPr lang="vi-VN" sz="2800" dirty="0" smtClean="0">
                <a:latin typeface="Arial" panose="020B0604020202020204" pitchFamily="34" charset="0"/>
                <a:cs typeface="Arial" panose="020B0604020202020204" pitchFamily="34" charset="0"/>
              </a:rPr>
              <a:t>Cha </a:t>
            </a:r>
            <a:r>
              <a:rPr lang="vi-VN" sz="2800" dirty="0">
                <a:latin typeface="Arial" panose="020B0604020202020204" pitchFamily="34" charset="0"/>
                <a:cs typeface="Arial" panose="020B0604020202020204" pitchFamily="34" charset="0"/>
              </a:rPr>
              <a:t>nuôi chết (quy định mới): Nghỉ 03 ngày.</a:t>
            </a:r>
          </a:p>
          <a:p>
            <a:r>
              <a:rPr lang="vi-VN" sz="2800" dirty="0" smtClean="0">
                <a:latin typeface="Arial" panose="020B0604020202020204" pitchFamily="34" charset="0"/>
                <a:cs typeface="Arial" panose="020B0604020202020204" pitchFamily="34" charset="0"/>
              </a:rPr>
              <a:t>Mẹ </a:t>
            </a:r>
            <a:r>
              <a:rPr lang="vi-VN" sz="2800" dirty="0">
                <a:latin typeface="Arial" panose="020B0604020202020204" pitchFamily="34" charset="0"/>
                <a:cs typeface="Arial" panose="020B0604020202020204" pitchFamily="34" charset="0"/>
              </a:rPr>
              <a:t>nuôi chết  (quy định mới): Nghỉ 03 ngày</a:t>
            </a:r>
            <a:r>
              <a:rPr lang="vi-VN" sz="2800" dirty="0" smtClean="0">
                <a:latin typeface="Arial" panose="020B0604020202020204" pitchFamily="34" charset="0"/>
                <a:cs typeface="Arial" panose="020B0604020202020204" pitchFamily="34" charset="0"/>
              </a:rPr>
              <a:t>.</a:t>
            </a:r>
            <a:endParaRPr lang="en-US" sz="2800" dirty="0" smtClean="0">
              <a:latin typeface="Arial" panose="020B0604020202020204" pitchFamily="34" charset="0"/>
              <a:cs typeface="Arial" panose="020B0604020202020204" pitchFamily="34" charset="0"/>
            </a:endParaRPr>
          </a:p>
          <a:p>
            <a:r>
              <a:rPr lang="vi-VN" sz="2800" dirty="0">
                <a:latin typeface="Arial" panose="020B0604020202020204" pitchFamily="34" charset="0"/>
                <a:cs typeface="Arial" panose="020B0604020202020204" pitchFamily="34" charset="0"/>
              </a:rPr>
              <a:t>Cha đẻ của vợ/chồng chết: Nghỉ 03 ngày.</a:t>
            </a:r>
          </a:p>
          <a:p>
            <a:r>
              <a:rPr lang="vi-VN" sz="2800" dirty="0">
                <a:latin typeface="Arial" panose="020B0604020202020204" pitchFamily="34" charset="0"/>
                <a:cs typeface="Arial" panose="020B0604020202020204" pitchFamily="34" charset="0"/>
              </a:rPr>
              <a:t>Mẹ đẻ của vợ/chồng chết: Nghỉ 03 ngày.</a:t>
            </a:r>
          </a:p>
          <a:p>
            <a:endParaRPr lang="vi-VN" sz="2400" dirty="0">
              <a:latin typeface="Times New Roman" pitchFamily="18" charset="0"/>
              <a:cs typeface="Times New Roman" pitchFamily="18" charset="0"/>
            </a:endParaRPr>
          </a:p>
        </p:txBody>
      </p:sp>
    </p:spTree>
    <p:extLst>
      <p:ext uri="{BB962C8B-B14F-4D97-AF65-F5344CB8AC3E}">
        <p14:creationId xmlns:p14="http://schemas.microsoft.com/office/powerpoint/2010/main" val="41713928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476672"/>
            <a:ext cx="8229600" cy="5649491"/>
          </a:xfrm>
        </p:spPr>
        <p:txBody>
          <a:bodyPr>
            <a:normAutofit fontScale="92500" lnSpcReduction="10000"/>
          </a:bodyPr>
          <a:lstStyle/>
          <a:p>
            <a:r>
              <a:rPr lang="vi-VN" sz="3500" dirty="0" smtClean="0">
                <a:latin typeface="Arial" panose="020B0604020202020204" pitchFamily="34" charset="0"/>
                <a:cs typeface="Arial" panose="020B0604020202020204" pitchFamily="34" charset="0"/>
              </a:rPr>
              <a:t>Cha </a:t>
            </a:r>
            <a:r>
              <a:rPr lang="vi-VN" sz="3500" dirty="0">
                <a:latin typeface="Arial" panose="020B0604020202020204" pitchFamily="34" charset="0"/>
                <a:cs typeface="Arial" panose="020B0604020202020204" pitchFamily="34" charset="0"/>
              </a:rPr>
              <a:t>nuôi của vợ/chồng chết (quy định mới): Nghỉ 03 ngày.</a:t>
            </a:r>
          </a:p>
          <a:p>
            <a:r>
              <a:rPr lang="vi-VN" sz="3500" dirty="0">
                <a:latin typeface="Arial" panose="020B0604020202020204" pitchFamily="34" charset="0"/>
                <a:cs typeface="Arial" panose="020B0604020202020204" pitchFamily="34" charset="0"/>
              </a:rPr>
              <a:t>Mẹ nuôi của vợ/chồng chết (quy định mới): Nghỉ 03 ngày.</a:t>
            </a:r>
          </a:p>
          <a:p>
            <a:r>
              <a:rPr lang="vi-VN" sz="3500" dirty="0">
                <a:latin typeface="Arial" panose="020B0604020202020204" pitchFamily="34" charset="0"/>
                <a:cs typeface="Arial" panose="020B0604020202020204" pitchFamily="34" charset="0"/>
              </a:rPr>
              <a:t>Vợ/chồng của NLĐ chết: Nghỉ 03 ngày.</a:t>
            </a:r>
          </a:p>
          <a:p>
            <a:r>
              <a:rPr lang="vi-VN" sz="3500" dirty="0">
                <a:latin typeface="Arial" panose="020B0604020202020204" pitchFamily="34" charset="0"/>
                <a:cs typeface="Arial" panose="020B0604020202020204" pitchFamily="34" charset="0"/>
              </a:rPr>
              <a:t>Con đẻ chết: Nghỉ 03 ngày.</a:t>
            </a:r>
          </a:p>
          <a:p>
            <a:r>
              <a:rPr lang="vi-VN" sz="3500" dirty="0">
                <a:latin typeface="Arial" panose="020B0604020202020204" pitchFamily="34" charset="0"/>
                <a:cs typeface="Arial" panose="020B0604020202020204" pitchFamily="34" charset="0"/>
              </a:rPr>
              <a:t>Con nuôi chết: Nghỉ 03 ngày.</a:t>
            </a:r>
          </a:p>
          <a:p>
            <a:r>
              <a:rPr lang="vi-VN" sz="3500" dirty="0">
                <a:latin typeface="Arial" panose="020B0604020202020204" pitchFamily="34" charset="0"/>
                <a:cs typeface="Arial" panose="020B0604020202020204" pitchFamily="34" charset="0"/>
              </a:rPr>
              <a:t>Con đẻ kết hôn: Nghỉ 01 ngày.</a:t>
            </a:r>
          </a:p>
          <a:p>
            <a:r>
              <a:rPr lang="vi-VN" sz="3500" dirty="0">
                <a:latin typeface="Arial" panose="020B0604020202020204" pitchFamily="34" charset="0"/>
                <a:cs typeface="Arial" panose="020B0604020202020204" pitchFamily="34" charset="0"/>
              </a:rPr>
              <a:t>Con nuôi kết hôn: Nghỉ 01 ngày.</a:t>
            </a:r>
          </a:p>
          <a:p>
            <a:pPr marL="0" indent="0" algn="just">
              <a:buNone/>
            </a:pPr>
            <a:r>
              <a:rPr lang="en-US" sz="3500" dirty="0" err="1">
                <a:latin typeface="Arial" panose="020B0604020202020204" pitchFamily="34" charset="0"/>
                <a:cs typeface="Arial" panose="020B0604020202020204" pitchFamily="34" charset="0"/>
              </a:rPr>
              <a:t>Khi</a:t>
            </a:r>
            <a:r>
              <a:rPr lang="en-US" sz="3500" dirty="0">
                <a:latin typeface="Arial" panose="020B0604020202020204" pitchFamily="34" charset="0"/>
                <a:cs typeface="Arial" panose="020B0604020202020204" pitchFamily="34" charset="0"/>
              </a:rPr>
              <a:t> </a:t>
            </a:r>
            <a:r>
              <a:rPr lang="en-US" sz="3500" dirty="0" err="1" smtClean="0">
                <a:latin typeface="Arial" panose="020B0604020202020204" pitchFamily="34" charset="0"/>
                <a:cs typeface="Arial" panose="020B0604020202020204" pitchFamily="34" charset="0"/>
              </a:rPr>
              <a:t>nghỉ</a:t>
            </a:r>
            <a:r>
              <a:rPr lang="en-US" sz="3500" dirty="0" smtClean="0">
                <a:latin typeface="Arial" panose="020B0604020202020204" pitchFamily="34" charset="0"/>
                <a:cs typeface="Arial" panose="020B0604020202020204" pitchFamily="34" charset="0"/>
              </a:rPr>
              <a:t> </a:t>
            </a:r>
            <a:r>
              <a:rPr lang="vi-VN" sz="3500" dirty="0">
                <a:latin typeface="Arial" panose="020B0604020202020204" pitchFamily="34" charset="0"/>
                <a:cs typeface="Arial" panose="020B0604020202020204" pitchFamily="34" charset="0"/>
              </a:rPr>
              <a:t>NLĐ có nghĩa vụ phải thông báo cho NSDLĐ biết.</a:t>
            </a:r>
          </a:p>
          <a:p>
            <a:endParaRPr lang="vi-VN" dirty="0"/>
          </a:p>
        </p:txBody>
      </p:sp>
    </p:spTree>
    <p:extLst>
      <p:ext uri="{BB962C8B-B14F-4D97-AF65-F5344CB8AC3E}">
        <p14:creationId xmlns:p14="http://schemas.microsoft.com/office/powerpoint/2010/main" val="27831031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92500" lnSpcReduction="20000"/>
          </a:bodyPr>
          <a:lstStyle/>
          <a:p>
            <a:pPr algn="just"/>
            <a:r>
              <a:rPr lang="vi-VN" sz="3500" dirty="0">
                <a:latin typeface="Arial" panose="020B0604020202020204" pitchFamily="34" charset="0"/>
                <a:cs typeface="Arial" panose="020B0604020202020204" pitchFamily="34" charset="0"/>
              </a:rPr>
              <a:t>Người lao động được nghỉ 2 ngày dịp Quốc khánh 2/9 và hưởng nguyên lương</a:t>
            </a:r>
            <a:r>
              <a:rPr lang="vi-VN" sz="3500" dirty="0" smtClean="0">
                <a:latin typeface="Arial" panose="020B0604020202020204" pitchFamily="34" charset="0"/>
                <a:cs typeface="Arial" panose="020B0604020202020204" pitchFamily="34" charset="0"/>
              </a:rPr>
              <a:t>.</a:t>
            </a:r>
            <a:endParaRPr lang="en-US" sz="3500" dirty="0" smtClean="0">
              <a:latin typeface="Arial" panose="020B0604020202020204" pitchFamily="34" charset="0"/>
              <a:cs typeface="Arial" panose="020B0604020202020204" pitchFamily="34" charset="0"/>
            </a:endParaRPr>
          </a:p>
          <a:p>
            <a:pPr algn="just"/>
            <a:r>
              <a:rPr lang="vi-VN" sz="3500" dirty="0" smtClean="0">
                <a:latin typeface="Arial" panose="020B0604020202020204" pitchFamily="34" charset="0"/>
                <a:cs typeface="Arial" panose="020B0604020202020204" pitchFamily="34" charset="0"/>
              </a:rPr>
              <a:t>Thời </a:t>
            </a:r>
            <a:r>
              <a:rPr lang="vi-VN" sz="3500" dirty="0">
                <a:latin typeface="Arial" panose="020B0604020202020204" pitchFamily="34" charset="0"/>
                <a:cs typeface="Arial" panose="020B0604020202020204" pitchFamily="34" charset="0"/>
              </a:rPr>
              <a:t>gian làm thêm giờ không quá 40 giờ/tháng (hiện hành là không quá 30 giờ/tháng).</a:t>
            </a:r>
          </a:p>
          <a:p>
            <a:pPr algn="just"/>
            <a:r>
              <a:rPr lang="vi-VN" sz="3500" dirty="0" smtClean="0">
                <a:latin typeface="Arial" panose="020B0604020202020204" pitchFamily="34" charset="0"/>
                <a:cs typeface="Arial" panose="020B0604020202020204" pitchFamily="34" charset="0"/>
              </a:rPr>
              <a:t>Người </a:t>
            </a:r>
            <a:r>
              <a:rPr lang="vi-VN" sz="3500" dirty="0">
                <a:latin typeface="Arial" panose="020B0604020202020204" pitchFamily="34" charset="0"/>
                <a:cs typeface="Arial" panose="020B0604020202020204" pitchFamily="34" charset="0"/>
              </a:rPr>
              <a:t>lao động có thể nghỉ việc ngay không cần báo trước nếu không được trả lương đúng hạn.</a:t>
            </a:r>
          </a:p>
          <a:p>
            <a:pPr algn="just"/>
            <a:r>
              <a:rPr lang="vi-VN" sz="3500" dirty="0">
                <a:latin typeface="Arial" panose="020B0604020202020204" pitchFamily="34" charset="0"/>
                <a:cs typeface="Arial" panose="020B0604020202020204" pitchFamily="34" charset="0"/>
              </a:rPr>
              <a:t>Lao động nữ làm công việc nặng nhọc khi mang thai có thể được giảm bớt 01 giờ làm việc hằng ngày và hưởng nguyên lương</a:t>
            </a:r>
          </a:p>
          <a:p>
            <a:pPr marL="0" indent="0">
              <a:buNone/>
            </a:pPr>
            <a:endParaRPr lang="vi-VN" sz="1800" dirty="0"/>
          </a:p>
        </p:txBody>
      </p:sp>
    </p:spTree>
    <p:extLst>
      <p:ext uri="{BB962C8B-B14F-4D97-AF65-F5344CB8AC3E}">
        <p14:creationId xmlns:p14="http://schemas.microsoft.com/office/powerpoint/2010/main" val="24280805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332656"/>
            <a:ext cx="8291264" cy="6264696"/>
          </a:xfrm>
        </p:spPr>
        <p:txBody>
          <a:bodyPr>
            <a:normAutofit fontScale="92500" lnSpcReduction="10000"/>
          </a:bodyPr>
          <a:lstStyle/>
          <a:p>
            <a:pPr marL="0" indent="0">
              <a:buNone/>
            </a:pPr>
            <a:r>
              <a:rPr lang="vi-VN" sz="2800" dirty="0" smtClean="0">
                <a:solidFill>
                  <a:srgbClr val="FF0000"/>
                </a:solidFill>
                <a:latin typeface="Arial" panose="020B0604020202020204" pitchFamily="34" charset="0"/>
                <a:cs typeface="Arial" panose="020B0604020202020204" pitchFamily="34" charset="0"/>
              </a:rPr>
              <a:t>Quy </a:t>
            </a:r>
            <a:r>
              <a:rPr lang="vi-VN" sz="2800" dirty="0">
                <a:solidFill>
                  <a:srgbClr val="FF0000"/>
                </a:solidFill>
                <a:latin typeface="Arial" panose="020B0604020202020204" pitchFamily="34" charset="0"/>
                <a:cs typeface="Arial" panose="020B0604020202020204" pitchFamily="34" charset="0"/>
              </a:rPr>
              <a:t>định mới về vấn đề nghỉ hưu của người lao </a:t>
            </a:r>
            <a:r>
              <a:rPr lang="vi-VN" sz="2800" dirty="0" smtClean="0">
                <a:solidFill>
                  <a:srgbClr val="FF0000"/>
                </a:solidFill>
                <a:latin typeface="Arial" panose="020B0604020202020204" pitchFamily="34" charset="0"/>
                <a:cs typeface="Arial" panose="020B0604020202020204" pitchFamily="34" charset="0"/>
              </a:rPr>
              <a:t>động</a:t>
            </a:r>
            <a:r>
              <a:rPr lang="en-US" sz="2800" dirty="0" smtClean="0">
                <a:solidFill>
                  <a:srgbClr val="FF0000"/>
                </a:solidFill>
                <a:latin typeface="Arial" panose="020B0604020202020204" pitchFamily="34" charset="0"/>
                <a:cs typeface="Arial" panose="020B0604020202020204" pitchFamily="34" charset="0"/>
              </a:rPr>
              <a:t>:</a:t>
            </a:r>
            <a:endParaRPr lang="vi-VN" sz="2800" b="1" dirty="0">
              <a:solidFill>
                <a:srgbClr val="FF0000"/>
              </a:solidFill>
              <a:latin typeface="Arial" panose="020B0604020202020204" pitchFamily="34" charset="0"/>
              <a:cs typeface="Arial" panose="020B0604020202020204" pitchFamily="34" charset="0"/>
            </a:endParaRPr>
          </a:p>
          <a:p>
            <a:pPr marL="0" indent="0" algn="just">
              <a:buNone/>
            </a:pPr>
            <a:r>
              <a:rPr lang="vi-VN" sz="2800" dirty="0">
                <a:latin typeface="Arial" panose="020B0604020202020204" pitchFamily="34" charset="0"/>
                <a:cs typeface="Arial" panose="020B0604020202020204" pitchFamily="34" charset="0"/>
              </a:rPr>
              <a:t>- Tăng tuổi nghỉ hưu theo lộ trình, Theo đó, từ 01/01/2021,  tuổi nghỉ hưu của người lao động trong điều kiện lao động bình thường là đủ 60 tuổi 03 tháng đối với lao động nam và đủ 55 tuổi 04 tháng đối với lao động nữ; sau đó, cứ mỗi năm tăng thêm 03 tháng đối với lao động nam và 04 tháng đối với lao động nữ.</a:t>
            </a:r>
          </a:p>
          <a:p>
            <a:pPr marL="0" indent="0" algn="just">
              <a:buNone/>
            </a:pPr>
            <a:r>
              <a:rPr lang="en-US" sz="3600" dirty="0" smtClean="0">
                <a:latin typeface="Arial" panose="020B0604020202020204" pitchFamily="34" charset="0"/>
                <a:cs typeface="Arial" panose="020B0604020202020204" pitchFamily="34" charset="0"/>
              </a:rPr>
              <a:t>- </a:t>
            </a:r>
            <a:r>
              <a:rPr lang="vi-VN" sz="2800" dirty="0" smtClean="0">
                <a:latin typeface="Arial" panose="020B0604020202020204" pitchFamily="34" charset="0"/>
                <a:cs typeface="Arial" panose="020B0604020202020204" pitchFamily="34" charset="0"/>
              </a:rPr>
              <a:t>Điều kiện </a:t>
            </a:r>
            <a:r>
              <a:rPr lang="vi-VN" sz="2800" dirty="0">
                <a:latin typeface="Arial" panose="020B0604020202020204" pitchFamily="34" charset="0"/>
                <a:cs typeface="Arial" panose="020B0604020202020204" pitchFamily="34" charset="0"/>
              </a:rPr>
              <a:t>hưởng lương hưu đối với NLĐ từ ngày </a:t>
            </a:r>
            <a:r>
              <a:rPr lang="vi-VN" sz="2800" dirty="0" smtClean="0">
                <a:latin typeface="Arial" panose="020B0604020202020204" pitchFamily="34" charset="0"/>
                <a:cs typeface="Arial" panose="020B0604020202020204" pitchFamily="34" charset="0"/>
              </a:rPr>
              <a:t>01/01/2021</a:t>
            </a:r>
            <a:r>
              <a:rPr lang="en-US" sz="2800" dirty="0">
                <a:latin typeface="Arial" panose="020B0604020202020204" pitchFamily="34" charset="0"/>
                <a:cs typeface="Arial" panose="020B0604020202020204" pitchFamily="34" charset="0"/>
              </a:rPr>
              <a:t>:</a:t>
            </a:r>
            <a:endParaRPr lang="en-US" sz="2800" dirty="0" smtClean="0">
              <a:latin typeface="Arial" panose="020B0604020202020204" pitchFamily="34" charset="0"/>
              <a:cs typeface="Arial" panose="020B0604020202020204" pitchFamily="34" charset="0"/>
            </a:endParaRPr>
          </a:p>
          <a:p>
            <a:r>
              <a:rPr lang="vi-VN" sz="2800" dirty="0" smtClean="0">
                <a:latin typeface="Arial" panose="020B0604020202020204" pitchFamily="34" charset="0"/>
                <a:cs typeface="Arial" panose="020B0604020202020204" pitchFamily="34" charset="0"/>
              </a:rPr>
              <a:t>Đủ </a:t>
            </a:r>
            <a:r>
              <a:rPr lang="vi-VN" sz="2800" dirty="0">
                <a:latin typeface="Arial" panose="020B0604020202020204" pitchFamily="34" charset="0"/>
                <a:cs typeface="Arial" panose="020B0604020202020204" pitchFamily="34" charset="0"/>
              </a:rPr>
              <a:t>tuổi nghỉ hưu theo quy định tại Khoản 2 Điều 169 BLLĐ </a:t>
            </a:r>
            <a:r>
              <a:rPr lang="vi-VN" sz="2800" dirty="0" smtClean="0">
                <a:latin typeface="Arial" panose="020B0604020202020204" pitchFamily="34" charset="0"/>
                <a:cs typeface="Arial" panose="020B0604020202020204" pitchFamily="34" charset="0"/>
              </a:rPr>
              <a:t>2019</a:t>
            </a:r>
            <a:r>
              <a:rPr lang="en-US" sz="2800" dirty="0" smtClean="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a:t>
            </a:r>
            <a:r>
              <a:rPr lang="vi-VN" sz="1800" dirty="0">
                <a:latin typeface="Arial" panose="020B0604020202020204" pitchFamily="34" charset="0"/>
                <a:cs typeface="Arial" panose="020B0604020202020204" pitchFamily="34" charset="0"/>
              </a:rPr>
              <a:t>Tuổi nghỉ hưu của người lao động trong điều kiện lao động bình thường được điều chỉnh theo lộ trình cho đến khi đủ 62 tuổi đối với lao động nam vào năm 2028 và đủ 60 tuổi đối với lao động nữ vào năm 2035.</a:t>
            </a:r>
          </a:p>
          <a:p>
            <a:pPr marL="0" indent="0">
              <a:buNone/>
            </a:pPr>
            <a:r>
              <a:rPr lang="en-US" sz="1800" dirty="0" smtClean="0">
                <a:latin typeface="Arial" panose="020B0604020202020204" pitchFamily="34" charset="0"/>
                <a:cs typeface="Arial" panose="020B0604020202020204" pitchFamily="34" charset="0"/>
              </a:rPr>
              <a:t>	</a:t>
            </a:r>
            <a:r>
              <a:rPr lang="vi-VN" sz="1800" dirty="0" smtClean="0">
                <a:latin typeface="Arial" panose="020B0604020202020204" pitchFamily="34" charset="0"/>
                <a:cs typeface="Arial" panose="020B0604020202020204" pitchFamily="34" charset="0"/>
              </a:rPr>
              <a:t>Kể </a:t>
            </a:r>
            <a:r>
              <a:rPr lang="vi-VN" sz="1800" dirty="0">
                <a:latin typeface="Arial" panose="020B0604020202020204" pitchFamily="34" charset="0"/>
                <a:cs typeface="Arial" panose="020B0604020202020204" pitchFamily="34" charset="0"/>
              </a:rPr>
              <a:t>từ năm 2021, tuổi nghỉ hưu của người lao động trong điều kiện lao động bình thường là đủ 60 tuổi 03 tháng đối với lao động nam và đủ 55 tuổi 04 tháng đối với lao động nữ; sau đó, cứ mỗi năm tăng thêm 03 tháng đối với lao động nam và 04 tháng đối với lao động nữ</a:t>
            </a:r>
            <a:r>
              <a:rPr lang="vi-VN" sz="1800" dirty="0" smtClean="0">
                <a:latin typeface="Arial" panose="020B0604020202020204" pitchFamily="34" charset="0"/>
                <a:cs typeface="Arial" panose="020B0604020202020204" pitchFamily="34" charset="0"/>
              </a:rPr>
              <a:t>.</a:t>
            </a:r>
            <a:r>
              <a:rPr lang="en-US" sz="1800" dirty="0" smtClean="0">
                <a:latin typeface="Arial" panose="020B0604020202020204" pitchFamily="34" charset="0"/>
                <a:cs typeface="Arial" panose="020B0604020202020204" pitchFamily="34" charset="0"/>
              </a:rPr>
              <a:t>)</a:t>
            </a:r>
            <a:endParaRPr lang="vi-VN" sz="1800" dirty="0">
              <a:latin typeface="Arial" panose="020B0604020202020204" pitchFamily="34" charset="0"/>
              <a:cs typeface="Arial" panose="020B0604020202020204" pitchFamily="34" charset="0"/>
            </a:endParaRPr>
          </a:p>
          <a:p>
            <a:pPr algn="just"/>
            <a:r>
              <a:rPr lang="vi-VN" sz="2800" dirty="0" smtClean="0">
                <a:latin typeface="Arial" panose="020B0604020202020204" pitchFamily="34" charset="0"/>
                <a:cs typeface="Arial" panose="020B0604020202020204" pitchFamily="34" charset="0"/>
              </a:rPr>
              <a:t>Đủ </a:t>
            </a:r>
            <a:r>
              <a:rPr lang="vi-VN" sz="2800" dirty="0">
                <a:latin typeface="Arial" panose="020B0604020202020204" pitchFamily="34" charset="0"/>
                <a:cs typeface="Arial" panose="020B0604020202020204" pitchFamily="34" charset="0"/>
              </a:rPr>
              <a:t>20 năm đóng BHXH trở lên.</a:t>
            </a:r>
          </a:p>
          <a:p>
            <a:pPr marL="0" indent="0" algn="just">
              <a:buNone/>
            </a:pPr>
            <a:endParaRPr lang="vi-VN" sz="2400" dirty="0">
              <a:latin typeface="+mj-lt"/>
            </a:endParaRPr>
          </a:p>
        </p:txBody>
      </p:sp>
    </p:spTree>
    <p:extLst>
      <p:ext uri="{BB962C8B-B14F-4D97-AF65-F5344CB8AC3E}">
        <p14:creationId xmlns:p14="http://schemas.microsoft.com/office/powerpoint/2010/main" val="11520192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568952" cy="6120680"/>
          </a:xfrm>
        </p:spPr>
        <p:txBody>
          <a:bodyPr>
            <a:noAutofit/>
          </a:bodyPr>
          <a:lstStyle/>
          <a:p>
            <a:pPr marL="0" indent="0" algn="ctr">
              <a:buNone/>
            </a:pPr>
            <a:r>
              <a:rPr lang="en-US" b="1" dirty="0" smtClean="0">
                <a:solidFill>
                  <a:srgbClr val="FF0000"/>
                </a:solidFill>
                <a:latin typeface="Arial" panose="020B0604020202020204" pitchFamily="34" charset="0"/>
                <a:cs typeface="Arial" panose="020B0604020202020204" pitchFamily="34" charset="0"/>
              </a:rPr>
              <a:t>	PHẦN IV: </a:t>
            </a:r>
            <a:r>
              <a:rPr lang="vi-VN" b="1" dirty="0" smtClean="0">
                <a:solidFill>
                  <a:srgbClr val="FF0000"/>
                </a:solidFill>
                <a:latin typeface="Arial" panose="020B0604020202020204" pitchFamily="34" charset="0"/>
                <a:cs typeface="Arial" panose="020B0604020202020204" pitchFamily="34" charset="0"/>
              </a:rPr>
              <a:t>LUẬT </a:t>
            </a:r>
            <a:r>
              <a:rPr lang="vi-VN" b="1" dirty="0">
                <a:solidFill>
                  <a:srgbClr val="FF0000"/>
                </a:solidFill>
                <a:latin typeface="Arial" panose="020B0604020202020204" pitchFamily="34" charset="0"/>
                <a:cs typeface="Arial" panose="020B0604020202020204" pitchFamily="34" charset="0"/>
              </a:rPr>
              <a:t>KHIẾU NẠI số 02/2011/QH13 ngày </a:t>
            </a:r>
            <a:r>
              <a:rPr lang="vi-VN" b="1" dirty="0" smtClean="0">
                <a:solidFill>
                  <a:srgbClr val="FF0000"/>
                </a:solidFill>
                <a:latin typeface="Arial" panose="020B0604020202020204" pitchFamily="34" charset="0"/>
                <a:cs typeface="Arial" panose="020B0604020202020204" pitchFamily="34" charset="0"/>
              </a:rPr>
              <a:t>11</a:t>
            </a:r>
            <a:r>
              <a:rPr lang="en-US" b="1" dirty="0" smtClean="0">
                <a:solidFill>
                  <a:srgbClr val="FF0000"/>
                </a:solidFill>
                <a:latin typeface="Arial" panose="020B0604020202020204" pitchFamily="34" charset="0"/>
                <a:cs typeface="Arial" panose="020B0604020202020204" pitchFamily="34" charset="0"/>
              </a:rPr>
              <a:t>/</a:t>
            </a:r>
            <a:r>
              <a:rPr lang="vi-VN" b="1" dirty="0" smtClean="0">
                <a:solidFill>
                  <a:srgbClr val="FF0000"/>
                </a:solidFill>
                <a:latin typeface="Arial" panose="020B0604020202020204" pitchFamily="34" charset="0"/>
                <a:cs typeface="Arial" panose="020B0604020202020204" pitchFamily="34" charset="0"/>
              </a:rPr>
              <a:t>11</a:t>
            </a:r>
            <a:r>
              <a:rPr lang="en-US" b="1" dirty="0" smtClean="0">
                <a:solidFill>
                  <a:srgbClr val="FF0000"/>
                </a:solidFill>
                <a:latin typeface="Arial" panose="020B0604020202020204" pitchFamily="34" charset="0"/>
                <a:cs typeface="Arial" panose="020B0604020202020204" pitchFamily="34" charset="0"/>
              </a:rPr>
              <a:t>/</a:t>
            </a:r>
            <a:r>
              <a:rPr lang="vi-VN" b="1" dirty="0" smtClean="0">
                <a:solidFill>
                  <a:srgbClr val="FF0000"/>
                </a:solidFill>
                <a:latin typeface="Arial" panose="020B0604020202020204" pitchFamily="34" charset="0"/>
                <a:cs typeface="Arial" panose="020B0604020202020204" pitchFamily="34" charset="0"/>
              </a:rPr>
              <a:t>2011</a:t>
            </a:r>
            <a:r>
              <a:rPr lang="en-US" b="1" dirty="0" smtClean="0">
                <a:solidFill>
                  <a:srgbClr val="FF0000"/>
                </a:solidFill>
                <a:latin typeface="Arial" panose="020B0604020202020204" pitchFamily="34" charset="0"/>
                <a:cs typeface="Arial" panose="020B0604020202020204" pitchFamily="34" charset="0"/>
              </a:rPr>
              <a:t>, </a:t>
            </a:r>
            <a:r>
              <a:rPr lang="en-US" b="1" dirty="0" err="1" smtClean="0">
                <a:solidFill>
                  <a:srgbClr val="FF0000"/>
                </a:solidFill>
                <a:latin typeface="Arial" panose="020B0604020202020204" pitchFamily="34" charset="0"/>
                <a:cs typeface="Arial" panose="020B0604020202020204" pitchFamily="34" charset="0"/>
              </a:rPr>
              <a:t>Văn</a:t>
            </a:r>
            <a:r>
              <a:rPr lang="en-US" b="1" dirty="0" smtClean="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bản</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hợp</a:t>
            </a:r>
            <a:r>
              <a:rPr lang="en-US" b="1" dirty="0">
                <a:solidFill>
                  <a:srgbClr val="FF0000"/>
                </a:solidFill>
                <a:latin typeface="Arial" panose="020B0604020202020204" pitchFamily="34" charset="0"/>
                <a:cs typeface="Arial" panose="020B0604020202020204" pitchFamily="34" charset="0"/>
              </a:rPr>
              <a:t> </a:t>
            </a:r>
            <a:r>
              <a:rPr lang="en-US" b="1" dirty="0" err="1" smtClean="0">
                <a:solidFill>
                  <a:srgbClr val="FF0000"/>
                </a:solidFill>
                <a:latin typeface="Arial" panose="020B0604020202020204" pitchFamily="34" charset="0"/>
                <a:cs typeface="Arial" panose="020B0604020202020204" pitchFamily="34" charset="0"/>
              </a:rPr>
              <a:t>nhất</a:t>
            </a:r>
            <a:r>
              <a:rPr lang="en-US" b="1" dirty="0" smtClean="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số</a:t>
            </a:r>
            <a:r>
              <a:rPr lang="en-US" b="1" dirty="0">
                <a:solidFill>
                  <a:srgbClr val="FF0000"/>
                </a:solidFill>
                <a:latin typeface="Arial" panose="020B0604020202020204" pitchFamily="34" charset="0"/>
                <a:cs typeface="Arial" panose="020B0604020202020204" pitchFamily="34" charset="0"/>
              </a:rPr>
              <a:t> </a:t>
            </a:r>
            <a:r>
              <a:rPr lang="en-US" b="1" dirty="0" smtClean="0">
                <a:solidFill>
                  <a:srgbClr val="FF0000"/>
                </a:solidFill>
                <a:latin typeface="Arial" panose="020B0604020202020204" pitchFamily="34" charset="0"/>
                <a:cs typeface="Arial" panose="020B0604020202020204" pitchFamily="34" charset="0"/>
              </a:rPr>
              <a:t>03/VBHN-VPQH  </a:t>
            </a:r>
            <a:r>
              <a:rPr lang="en-US" b="1" dirty="0" err="1">
                <a:solidFill>
                  <a:srgbClr val="FF0000"/>
                </a:solidFill>
                <a:latin typeface="Arial" panose="020B0604020202020204" pitchFamily="34" charset="0"/>
                <a:cs typeface="Arial" panose="020B0604020202020204" pitchFamily="34" charset="0"/>
              </a:rPr>
              <a:t>Luật</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Khiếu</a:t>
            </a:r>
            <a:r>
              <a:rPr lang="en-US" b="1" dirty="0">
                <a:solidFill>
                  <a:srgbClr val="FF0000"/>
                </a:solidFill>
                <a:latin typeface="Arial" panose="020B0604020202020204" pitchFamily="34" charset="0"/>
                <a:cs typeface="Arial" panose="020B0604020202020204" pitchFamily="34" charset="0"/>
              </a:rPr>
              <a:t> </a:t>
            </a:r>
            <a:r>
              <a:rPr lang="en-US" b="1" dirty="0" err="1" smtClean="0">
                <a:solidFill>
                  <a:srgbClr val="FF0000"/>
                </a:solidFill>
                <a:latin typeface="Arial" panose="020B0604020202020204" pitchFamily="34" charset="0"/>
                <a:cs typeface="Arial" panose="020B0604020202020204" pitchFamily="34" charset="0"/>
              </a:rPr>
              <a:t>nại</a:t>
            </a:r>
            <a:r>
              <a:rPr lang="en-US" b="1" dirty="0" smtClean="0">
                <a:solidFill>
                  <a:srgbClr val="FF0000"/>
                </a:solidFill>
                <a:latin typeface="Arial" panose="020B0604020202020204" pitchFamily="34" charset="0"/>
                <a:cs typeface="Arial" panose="020B0604020202020204" pitchFamily="34" charset="0"/>
              </a:rPr>
              <a:t>.</a:t>
            </a:r>
          </a:p>
          <a:p>
            <a:pPr marL="0" indent="0" algn="just">
              <a:buNone/>
            </a:pPr>
            <a:r>
              <a:rPr lang="en-US" dirty="0" smtClean="0">
                <a:latin typeface="Arial" panose="020B0604020202020204" pitchFamily="34" charset="0"/>
                <a:cs typeface="Arial" panose="020B0604020202020204" pitchFamily="34" charset="0"/>
              </a:rPr>
              <a:t>	</a:t>
            </a:r>
            <a:r>
              <a:rPr lang="vi-VN" dirty="0" smtClean="0">
                <a:latin typeface="Arial" panose="020B0604020202020204" pitchFamily="34" charset="0"/>
                <a:cs typeface="Arial" panose="020B0604020202020204" pitchFamily="34" charset="0"/>
              </a:rPr>
              <a:t>Luật </a:t>
            </a:r>
            <a:r>
              <a:rPr lang="vi-VN" dirty="0">
                <a:latin typeface="Arial" panose="020B0604020202020204" pitchFamily="34" charset="0"/>
                <a:cs typeface="Arial" panose="020B0604020202020204" pitchFamily="34" charset="0"/>
              </a:rPr>
              <a:t>khiếu nại quy định quy định về khiếu nại và giải quyết khiếu nại đối với quyết định hành chính, hành vi hành chính của cơ quan hành chính nhà nước, của người có thẩm quyền trong cơ quan hành chính nhà nước; khiếu nại và giải quyết khiếu nại quyết định kỷ luật cán bộ, công chức; tiếp công dân; quản lý và giám sát công tác giải quyết khiếu nại</a:t>
            </a:r>
            <a:r>
              <a:rPr lang="vi-VN" dirty="0" smtClean="0">
                <a:latin typeface="Arial" panose="020B0604020202020204" pitchFamily="34" charset="0"/>
                <a:cs typeface="Arial" panose="020B0604020202020204" pitchFamily="34" charset="0"/>
              </a:rPr>
              <a:t>.</a:t>
            </a:r>
            <a:endParaRPr lang="vi-V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90573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Autofit/>
          </a:bodyPr>
          <a:lstStyle/>
          <a:p>
            <a:pPr marL="0" indent="0" algn="just">
              <a:buNone/>
            </a:pPr>
            <a:r>
              <a:rPr lang="vi-VN" sz="3000" b="1" i="1" dirty="0" smtClean="0">
                <a:latin typeface="Arial" panose="020B0604020202020204" pitchFamily="34" charset="0"/>
                <a:cs typeface="Arial" panose="020B0604020202020204" pitchFamily="34" charset="0"/>
              </a:rPr>
              <a:t>Người khiếu nại</a:t>
            </a:r>
            <a:r>
              <a:rPr lang="vi-VN" sz="3000" dirty="0" smtClean="0">
                <a:latin typeface="Arial" panose="020B0604020202020204" pitchFamily="34" charset="0"/>
                <a:cs typeface="Arial" panose="020B0604020202020204" pitchFamily="34" charset="0"/>
              </a:rPr>
              <a:t> là công dân, cơ quan, tổ chức hoặc cán bộ, công chức thực hiện quyền khiếu nại</a:t>
            </a:r>
            <a:r>
              <a:rPr lang="en-US" sz="3000" dirty="0" smtClean="0">
                <a:latin typeface="Arial" panose="020B0604020202020204" pitchFamily="34" charset="0"/>
                <a:cs typeface="Arial" panose="020B0604020202020204" pitchFamily="34" charset="0"/>
              </a:rPr>
              <a:t>.</a:t>
            </a:r>
          </a:p>
          <a:p>
            <a:pPr marL="0" indent="0" algn="just">
              <a:buNone/>
            </a:pPr>
            <a:r>
              <a:rPr lang="vi-VN" sz="3000" b="1" i="1" dirty="0" smtClean="0">
                <a:latin typeface="Arial" panose="020B0604020202020204" pitchFamily="34" charset="0"/>
                <a:cs typeface="Arial" panose="020B0604020202020204" pitchFamily="34" charset="0"/>
              </a:rPr>
              <a:t>Người giải quyết khiếu nại</a:t>
            </a:r>
            <a:r>
              <a:rPr lang="vi-VN" sz="3000" dirty="0" smtClean="0">
                <a:latin typeface="Arial" panose="020B0604020202020204" pitchFamily="34" charset="0"/>
                <a:cs typeface="Arial" panose="020B0604020202020204" pitchFamily="34" charset="0"/>
              </a:rPr>
              <a:t> là cơ quan, tổ chức, cá nhân có thẩm quyền giải quyết khiếu nại.</a:t>
            </a:r>
            <a:endParaRPr lang="en-US" sz="3000" dirty="0" smtClean="0">
              <a:latin typeface="Arial" panose="020B0604020202020204" pitchFamily="34" charset="0"/>
              <a:cs typeface="Arial" panose="020B0604020202020204" pitchFamily="34" charset="0"/>
            </a:endParaRPr>
          </a:p>
          <a:p>
            <a:pPr marL="0" indent="0" algn="just">
              <a:buNone/>
            </a:pPr>
            <a:r>
              <a:rPr lang="vi-VN" sz="3000" b="1" i="1" dirty="0" smtClean="0">
                <a:latin typeface="Arial" panose="020B0604020202020204" pitchFamily="34" charset="0"/>
                <a:cs typeface="Arial" panose="020B0604020202020204" pitchFamily="34" charset="0"/>
              </a:rPr>
              <a:t>Giải quyết khiếu nại</a:t>
            </a:r>
            <a:r>
              <a:rPr lang="vi-VN" sz="3000" dirty="0" smtClean="0">
                <a:latin typeface="Arial" panose="020B0604020202020204" pitchFamily="34" charset="0"/>
                <a:cs typeface="Arial" panose="020B0604020202020204" pitchFamily="34" charset="0"/>
              </a:rPr>
              <a:t> là việc thụ lý, xác minh, kết luận và ra quyết định giải quyết khiếu nại.</a:t>
            </a:r>
          </a:p>
          <a:p>
            <a:pPr marL="0" indent="0">
              <a:buNone/>
            </a:pPr>
            <a:r>
              <a:rPr lang="vi-VN" sz="3000" b="1" dirty="0" smtClean="0">
                <a:solidFill>
                  <a:srgbClr val="FF0000"/>
                </a:solidFill>
                <a:latin typeface="Arial" panose="020B0604020202020204" pitchFamily="34" charset="0"/>
                <a:cs typeface="Arial" panose="020B0604020202020204" pitchFamily="34" charset="0"/>
              </a:rPr>
              <a:t>Nguyên tắc khiếu nại và giải quyết khiếu nại</a:t>
            </a:r>
            <a:endParaRPr lang="vi-VN" sz="3000" dirty="0" smtClean="0">
              <a:solidFill>
                <a:srgbClr val="FF0000"/>
              </a:solidFill>
              <a:latin typeface="Arial" panose="020B0604020202020204" pitchFamily="34" charset="0"/>
              <a:cs typeface="Arial" panose="020B0604020202020204" pitchFamily="34" charset="0"/>
            </a:endParaRPr>
          </a:p>
          <a:p>
            <a:pPr marL="0" indent="0" algn="just">
              <a:buNone/>
            </a:pPr>
            <a:r>
              <a:rPr lang="vi-VN" sz="3000" dirty="0" smtClean="0">
                <a:latin typeface="Arial" panose="020B0604020202020204" pitchFamily="34" charset="0"/>
                <a:cs typeface="Arial" panose="020B0604020202020204" pitchFamily="34" charset="0"/>
              </a:rPr>
              <a:t>Việc khiếu nại và giải quyết khiếu nại phải được thực hiện theo quy định của pháp luật; bảo đảm khách quan, công khai, dân chủ và kịp thời.</a:t>
            </a:r>
          </a:p>
          <a:p>
            <a:endParaRPr lang="vi-V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4846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549274"/>
            <a:ext cx="8229600" cy="5976069"/>
          </a:xfrm>
        </p:spPr>
        <p:txBody>
          <a:bodyPr>
            <a:normAutofit fontScale="77500" lnSpcReduction="20000"/>
          </a:bodyPr>
          <a:lstStyle/>
          <a:p>
            <a:pPr marL="0" indent="0">
              <a:buNone/>
            </a:pPr>
            <a:r>
              <a:rPr lang="vi-VN" sz="3800" b="1" dirty="0">
                <a:solidFill>
                  <a:srgbClr val="FF0000"/>
                </a:solidFill>
                <a:latin typeface="Arial" panose="020B0604020202020204" pitchFamily="34" charset="0"/>
                <a:cs typeface="Arial" panose="020B0604020202020204" pitchFamily="34" charset="0"/>
              </a:rPr>
              <a:t>Các khiếu nại không được thụ lý giải </a:t>
            </a:r>
            <a:r>
              <a:rPr lang="vi-VN" sz="3800" b="1" dirty="0" smtClean="0">
                <a:solidFill>
                  <a:srgbClr val="FF0000"/>
                </a:solidFill>
                <a:latin typeface="Arial" panose="020B0604020202020204" pitchFamily="34" charset="0"/>
                <a:cs typeface="Arial" panose="020B0604020202020204" pitchFamily="34" charset="0"/>
              </a:rPr>
              <a:t>quyết</a:t>
            </a:r>
            <a:r>
              <a:rPr lang="en-US" sz="3800" b="1" dirty="0" smtClean="0">
                <a:solidFill>
                  <a:srgbClr val="FF0000"/>
                </a:solidFill>
                <a:latin typeface="Arial" panose="020B0604020202020204" pitchFamily="34" charset="0"/>
                <a:cs typeface="Arial" panose="020B0604020202020204" pitchFamily="34" charset="0"/>
              </a:rPr>
              <a:t>:</a:t>
            </a:r>
            <a:endParaRPr lang="vi-VN" sz="3800" dirty="0">
              <a:solidFill>
                <a:srgbClr val="FF0000"/>
              </a:solidFill>
              <a:latin typeface="Arial" panose="020B0604020202020204" pitchFamily="34" charset="0"/>
              <a:cs typeface="Arial" panose="020B0604020202020204" pitchFamily="34" charset="0"/>
            </a:endParaRPr>
          </a:p>
          <a:p>
            <a:pPr marL="0" indent="0" algn="just">
              <a:buNone/>
            </a:pPr>
            <a:r>
              <a:rPr lang="en-US" sz="3100" dirty="0" smtClean="0">
                <a:latin typeface="+mj-lt"/>
              </a:rPr>
              <a:t>	</a:t>
            </a:r>
            <a:r>
              <a:rPr lang="vi-VN" sz="3300" dirty="0" smtClean="0">
                <a:latin typeface="Arial" panose="020B0604020202020204" pitchFamily="34" charset="0"/>
                <a:cs typeface="Arial" panose="020B0604020202020204" pitchFamily="34" charset="0"/>
              </a:rPr>
              <a:t>1</a:t>
            </a:r>
            <a:r>
              <a:rPr lang="vi-VN" sz="3300" dirty="0">
                <a:latin typeface="Arial" panose="020B0604020202020204" pitchFamily="34" charset="0"/>
                <a:cs typeface="Arial" panose="020B0604020202020204" pitchFamily="34" charset="0"/>
              </a:rPr>
              <a:t>. Quyết định hành chính, hành vi hành chính trong nội bộ cơ quan nhà nước để chỉ đạo, tổ chức thực hiện nhiệm vụ, công vụ; quyết định hành chính, hành vi hành chính trong chỉ đạo điều hành của cơ quan hành chính cấp trên với cơ quan hành chính cấp dưới; quyết định hành chính có chứa đựng các quy phạm pháp luật do cơ quan, tổ chức, cá nhân có thẩm quyền ban hành theo trình tự, thủ tục của pháp luật về ban hành văn bản quy phạm pháp luật; quyết định hành chính, hành vi hành chính thuộc phạm vi bí mật nhà nước trong các lĩnh vực quốc phòng, an ninh, ngoại giao theo danh mục do Chính phủ quy định;</a:t>
            </a:r>
          </a:p>
          <a:p>
            <a:pPr marL="0" indent="0" algn="just">
              <a:buNone/>
            </a:pPr>
            <a:r>
              <a:rPr lang="en-US" sz="3300" dirty="0" smtClean="0">
                <a:latin typeface="Arial" panose="020B0604020202020204" pitchFamily="34" charset="0"/>
                <a:cs typeface="Arial" panose="020B0604020202020204" pitchFamily="34" charset="0"/>
              </a:rPr>
              <a:t>	</a:t>
            </a:r>
            <a:r>
              <a:rPr lang="vi-VN" sz="3300" dirty="0" smtClean="0">
                <a:latin typeface="Arial" panose="020B0604020202020204" pitchFamily="34" charset="0"/>
                <a:cs typeface="Arial" panose="020B0604020202020204" pitchFamily="34" charset="0"/>
              </a:rPr>
              <a:t>2</a:t>
            </a:r>
            <a:r>
              <a:rPr lang="vi-VN" sz="3300" dirty="0">
                <a:latin typeface="Arial" panose="020B0604020202020204" pitchFamily="34" charset="0"/>
                <a:cs typeface="Arial" panose="020B0604020202020204" pitchFamily="34" charset="0"/>
              </a:rPr>
              <a:t>. Quyết định hành chính, hành vi hành chính bị khiếu nại không liên quan trực tiếp đến quyền, lợi ích hợp pháp của người khiếu nại;</a:t>
            </a:r>
          </a:p>
          <a:p>
            <a:endParaRPr lang="vi-VN" dirty="0"/>
          </a:p>
        </p:txBody>
      </p:sp>
    </p:spTree>
    <p:extLst>
      <p:ext uri="{BB962C8B-B14F-4D97-AF65-F5344CB8AC3E}">
        <p14:creationId xmlns:p14="http://schemas.microsoft.com/office/powerpoint/2010/main" val="1583601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76672"/>
            <a:ext cx="6566520" cy="648072"/>
          </a:xfrm>
        </p:spPr>
        <p:txBody>
          <a:bodyPr>
            <a:normAutofit/>
          </a:bodyPr>
          <a:lstStyle/>
          <a:p>
            <a:r>
              <a:rPr lang="en-US" sz="3200" dirty="0" err="1" smtClean="0">
                <a:latin typeface="Arial" panose="020B0604020202020204" pitchFamily="34" charset="0"/>
                <a:cs typeface="Arial" panose="020B0604020202020204" pitchFamily="34" charset="0"/>
              </a:rPr>
              <a:t>Nội</a:t>
            </a:r>
            <a:r>
              <a:rPr lang="en-US" sz="3200" dirty="0" smtClean="0">
                <a:latin typeface="Arial" panose="020B0604020202020204" pitchFamily="34" charset="0"/>
                <a:cs typeface="Arial" panose="020B0604020202020204" pitchFamily="34" charset="0"/>
              </a:rPr>
              <a:t> dung: </a:t>
            </a:r>
            <a:endParaRPr lang="vi-VN" sz="3200" dirty="0">
              <a:latin typeface="Arial" panose="020B0604020202020204" pitchFamily="34" charset="0"/>
              <a:cs typeface="Arial" panose="020B0604020202020204" pitchFamily="34" charset="0"/>
            </a:endParaRPr>
          </a:p>
        </p:txBody>
      </p:sp>
      <p:sp>
        <p:nvSpPr>
          <p:cNvPr id="4" name="Text Placeholder 3"/>
          <p:cNvSpPr>
            <a:spLocks noGrp="1"/>
          </p:cNvSpPr>
          <p:nvPr>
            <p:ph type="body" sz="half" idx="2"/>
          </p:nvPr>
        </p:nvSpPr>
        <p:spPr>
          <a:xfrm>
            <a:off x="827584" y="1628800"/>
            <a:ext cx="7272808" cy="4536504"/>
          </a:xfrm>
        </p:spPr>
        <p:txBody>
          <a:bodyPr>
            <a:normAutofit fontScale="77500" lnSpcReduction="20000"/>
          </a:bodyPr>
          <a:lstStyle/>
          <a:p>
            <a:pPr algn="just"/>
            <a:r>
              <a:rPr lang="en-US" sz="3600" dirty="0" smtClean="0">
                <a:latin typeface="Arial" panose="020B0604020202020204" pitchFamily="34" charset="0"/>
                <a:cs typeface="Arial" panose="020B0604020202020204" pitchFamily="34" charset="0"/>
              </a:rPr>
              <a:t>1. </a:t>
            </a:r>
            <a:r>
              <a:rPr lang="en-US" sz="3600" dirty="0" err="1" smtClean="0">
                <a:latin typeface="Arial" panose="020B0604020202020204" pitchFamily="34" charset="0"/>
                <a:cs typeface="Arial" panose="020B0604020202020204" pitchFamily="34" charset="0"/>
              </a:rPr>
              <a:t>Thực</a:t>
            </a:r>
            <a:r>
              <a:rPr lang="en-US" sz="3600" dirty="0" smtClean="0">
                <a:latin typeface="Arial" panose="020B0604020202020204" pitchFamily="34" charset="0"/>
                <a:cs typeface="Arial" panose="020B0604020202020204" pitchFamily="34" charset="0"/>
              </a:rPr>
              <a:t> </a:t>
            </a:r>
            <a:r>
              <a:rPr lang="en-US" sz="3600" dirty="0" err="1" smtClean="0">
                <a:latin typeface="Arial" panose="020B0604020202020204" pitchFamily="34" charset="0"/>
                <a:cs typeface="Arial" panose="020B0604020202020204" pitchFamily="34" charset="0"/>
              </a:rPr>
              <a:t>hiện</a:t>
            </a:r>
            <a:r>
              <a:rPr lang="en-US" sz="3600" dirty="0" smtClean="0">
                <a:latin typeface="Arial" panose="020B0604020202020204" pitchFamily="34" charset="0"/>
                <a:cs typeface="Arial" panose="020B0604020202020204" pitchFamily="34" charset="0"/>
              </a:rPr>
              <a:t> </a:t>
            </a:r>
            <a:r>
              <a:rPr lang="en-US" sz="3600" dirty="0" err="1" smtClean="0">
                <a:latin typeface="Arial" panose="020B0604020202020204" pitchFamily="34" charset="0"/>
                <a:cs typeface="Arial" panose="020B0604020202020204" pitchFamily="34" charset="0"/>
              </a:rPr>
              <a:t>Quy</a:t>
            </a:r>
            <a:r>
              <a:rPr lang="en-US" sz="3600" dirty="0" smtClean="0">
                <a:latin typeface="Arial" panose="020B0604020202020204" pitchFamily="34" charset="0"/>
                <a:cs typeface="Arial" panose="020B0604020202020204" pitchFamily="34" charset="0"/>
              </a:rPr>
              <a:t> </a:t>
            </a:r>
            <a:r>
              <a:rPr lang="en-US" sz="3600" dirty="0" err="1" smtClean="0">
                <a:latin typeface="Arial" panose="020B0604020202020204" pitchFamily="34" charset="0"/>
                <a:cs typeface="Arial" panose="020B0604020202020204" pitchFamily="34" charset="0"/>
              </a:rPr>
              <a:t>chế</a:t>
            </a:r>
            <a:r>
              <a:rPr lang="en-US" sz="3600" dirty="0" smtClean="0">
                <a:latin typeface="Arial" panose="020B0604020202020204" pitchFamily="34" charset="0"/>
                <a:cs typeface="Arial" panose="020B0604020202020204" pitchFamily="34" charset="0"/>
              </a:rPr>
              <a:t> </a:t>
            </a:r>
            <a:r>
              <a:rPr lang="en-US" sz="3600" dirty="0" err="1" smtClean="0">
                <a:latin typeface="Arial" panose="020B0604020202020204" pitchFamily="34" charset="0"/>
                <a:cs typeface="Arial" panose="020B0604020202020204" pitchFamily="34" charset="0"/>
              </a:rPr>
              <a:t>dân</a:t>
            </a:r>
            <a:r>
              <a:rPr lang="en-US" sz="3600" dirty="0" smtClean="0">
                <a:latin typeface="Arial" panose="020B0604020202020204" pitchFamily="34" charset="0"/>
                <a:cs typeface="Arial" panose="020B0604020202020204" pitchFamily="34" charset="0"/>
              </a:rPr>
              <a:t> </a:t>
            </a:r>
            <a:r>
              <a:rPr lang="en-US" sz="3600" dirty="0" err="1" smtClean="0">
                <a:latin typeface="Arial" panose="020B0604020202020204" pitchFamily="34" charset="0"/>
                <a:cs typeface="Arial" panose="020B0604020202020204" pitchFamily="34" charset="0"/>
              </a:rPr>
              <a:t>chủ</a:t>
            </a:r>
            <a:r>
              <a:rPr lang="en-US" sz="3600" dirty="0" smtClean="0">
                <a:latin typeface="Arial" panose="020B0604020202020204" pitchFamily="34" charset="0"/>
                <a:cs typeface="Arial" panose="020B0604020202020204" pitchFamily="34" charset="0"/>
              </a:rPr>
              <a:t> </a:t>
            </a:r>
            <a:r>
              <a:rPr lang="en-US" sz="3600" dirty="0" err="1" smtClean="0">
                <a:latin typeface="Arial" panose="020B0604020202020204" pitchFamily="34" charset="0"/>
                <a:cs typeface="Arial" panose="020B0604020202020204" pitchFamily="34" charset="0"/>
              </a:rPr>
              <a:t>trong</a:t>
            </a:r>
            <a:r>
              <a:rPr lang="en-US" sz="3600" dirty="0" smtClean="0">
                <a:latin typeface="Arial" panose="020B0604020202020204" pitchFamily="34" charset="0"/>
                <a:cs typeface="Arial" panose="020B0604020202020204" pitchFamily="34" charset="0"/>
              </a:rPr>
              <a:t> </a:t>
            </a:r>
            <a:r>
              <a:rPr lang="vi-VN" sz="3600" dirty="0">
                <a:latin typeface="Arial" panose="020B0604020202020204" pitchFamily="34" charset="0"/>
                <a:cs typeface="Arial" panose="020B0604020202020204" pitchFamily="34" charset="0"/>
              </a:rPr>
              <a:t>đơn vị sự nghiệp công </a:t>
            </a:r>
            <a:r>
              <a:rPr lang="vi-VN" sz="3600" dirty="0" smtClean="0">
                <a:latin typeface="Arial" panose="020B0604020202020204" pitchFamily="34" charset="0"/>
                <a:cs typeface="Arial" panose="020B0604020202020204" pitchFamily="34" charset="0"/>
              </a:rPr>
              <a:t>lập</a:t>
            </a:r>
            <a:r>
              <a:rPr lang="en-US" sz="3600" dirty="0" smtClean="0">
                <a:latin typeface="Arial" panose="020B0604020202020204" pitchFamily="34" charset="0"/>
                <a:cs typeface="Arial" panose="020B0604020202020204" pitchFamily="34" charset="0"/>
              </a:rPr>
              <a:t>.</a:t>
            </a:r>
          </a:p>
          <a:p>
            <a:pPr algn="just"/>
            <a:r>
              <a:rPr lang="en-US" sz="3600" dirty="0" smtClean="0">
                <a:latin typeface="Arial" panose="020B0604020202020204" pitchFamily="34" charset="0"/>
                <a:cs typeface="Arial" panose="020B0604020202020204" pitchFamily="34" charset="0"/>
              </a:rPr>
              <a:t>2. </a:t>
            </a:r>
            <a:r>
              <a:rPr lang="en-US" sz="3600" dirty="0" err="1" smtClean="0">
                <a:latin typeface="Arial" panose="020B0604020202020204" pitchFamily="34" charset="0"/>
                <a:cs typeface="Arial" panose="020B0604020202020204" pitchFamily="34" charset="0"/>
              </a:rPr>
              <a:t>Luật</a:t>
            </a:r>
            <a:r>
              <a:rPr lang="en-US" sz="3600" dirty="0" smtClean="0">
                <a:latin typeface="Arial" panose="020B0604020202020204" pitchFamily="34" charset="0"/>
                <a:cs typeface="Arial" panose="020B0604020202020204" pitchFamily="34" charset="0"/>
              </a:rPr>
              <a:t> </a:t>
            </a:r>
            <a:r>
              <a:rPr lang="en-US" sz="3600" dirty="0" err="1" smtClean="0">
                <a:latin typeface="Arial" panose="020B0604020202020204" pitchFamily="34" charset="0"/>
                <a:cs typeface="Arial" panose="020B0604020202020204" pitchFamily="34" charset="0"/>
              </a:rPr>
              <a:t>Cán</a:t>
            </a:r>
            <a:r>
              <a:rPr lang="en-US" sz="3600" dirty="0" smtClean="0">
                <a:latin typeface="Arial" panose="020B0604020202020204" pitchFamily="34" charset="0"/>
                <a:cs typeface="Arial" panose="020B0604020202020204" pitchFamily="34" charset="0"/>
              </a:rPr>
              <a:t> </a:t>
            </a:r>
            <a:r>
              <a:rPr lang="en-US" sz="3600" dirty="0" err="1" smtClean="0">
                <a:latin typeface="Arial" panose="020B0604020202020204" pitchFamily="34" charset="0"/>
                <a:cs typeface="Arial" panose="020B0604020202020204" pitchFamily="34" charset="0"/>
              </a:rPr>
              <a:t>bộ</a:t>
            </a:r>
            <a:r>
              <a:rPr lang="en-US" sz="3600" dirty="0" smtClean="0">
                <a:latin typeface="Arial" panose="020B0604020202020204" pitchFamily="34" charset="0"/>
                <a:cs typeface="Arial" panose="020B0604020202020204" pitchFamily="34" charset="0"/>
              </a:rPr>
              <a:t>, </a:t>
            </a:r>
            <a:r>
              <a:rPr lang="en-US" sz="3600" dirty="0" err="1" smtClean="0">
                <a:latin typeface="Arial" panose="020B0604020202020204" pitchFamily="34" charset="0"/>
                <a:cs typeface="Arial" panose="020B0604020202020204" pitchFamily="34" charset="0"/>
              </a:rPr>
              <a:t>công</a:t>
            </a:r>
            <a:r>
              <a:rPr lang="en-US" sz="3600" dirty="0" smtClean="0">
                <a:latin typeface="Arial" panose="020B0604020202020204" pitchFamily="34" charset="0"/>
                <a:cs typeface="Arial" panose="020B0604020202020204" pitchFamily="34" charset="0"/>
              </a:rPr>
              <a:t> </a:t>
            </a:r>
            <a:r>
              <a:rPr lang="en-US" sz="3600" dirty="0" err="1" smtClean="0">
                <a:latin typeface="Arial" panose="020B0604020202020204" pitchFamily="34" charset="0"/>
                <a:cs typeface="Arial" panose="020B0604020202020204" pitchFamily="34" charset="0"/>
              </a:rPr>
              <a:t>chức</a:t>
            </a:r>
            <a:r>
              <a:rPr lang="en-US" sz="3600" dirty="0" smtClean="0">
                <a:latin typeface="Arial" panose="020B0604020202020204" pitchFamily="34" charset="0"/>
                <a:cs typeface="Arial" panose="020B0604020202020204" pitchFamily="34" charset="0"/>
              </a:rPr>
              <a:t> </a:t>
            </a:r>
            <a:r>
              <a:rPr lang="en-US" sz="3600" dirty="0" err="1" smtClean="0">
                <a:latin typeface="Arial" panose="020B0604020202020204" pitchFamily="34" charset="0"/>
                <a:cs typeface="Arial" panose="020B0604020202020204" pitchFamily="34" charset="0"/>
              </a:rPr>
              <a:t>và</a:t>
            </a:r>
            <a:r>
              <a:rPr lang="en-US" sz="3600" dirty="0" smtClean="0">
                <a:latin typeface="Arial" panose="020B0604020202020204" pitchFamily="34" charset="0"/>
                <a:cs typeface="Arial" panose="020B0604020202020204" pitchFamily="34" charset="0"/>
              </a:rPr>
              <a:t> </a:t>
            </a:r>
            <a:r>
              <a:rPr lang="en-US" sz="3600" dirty="0" err="1" smtClean="0">
                <a:latin typeface="Arial" panose="020B0604020202020204" pitchFamily="34" charset="0"/>
                <a:cs typeface="Arial" panose="020B0604020202020204" pitchFamily="34" charset="0"/>
              </a:rPr>
              <a:t>Luật</a:t>
            </a:r>
            <a:r>
              <a:rPr lang="en-US" sz="3600" dirty="0" smtClean="0">
                <a:latin typeface="Arial" panose="020B0604020202020204" pitchFamily="34" charset="0"/>
                <a:cs typeface="Arial" panose="020B0604020202020204" pitchFamily="34" charset="0"/>
              </a:rPr>
              <a:t> </a:t>
            </a:r>
            <a:r>
              <a:rPr lang="en-US" sz="3600" dirty="0" err="1" smtClean="0">
                <a:latin typeface="Arial" panose="020B0604020202020204" pitchFamily="34" charset="0"/>
                <a:cs typeface="Arial" panose="020B0604020202020204" pitchFamily="34" charset="0"/>
              </a:rPr>
              <a:t>viên</a:t>
            </a:r>
            <a:r>
              <a:rPr lang="en-US" sz="3600" dirty="0" smtClean="0">
                <a:latin typeface="Arial" panose="020B0604020202020204" pitchFamily="34" charset="0"/>
                <a:cs typeface="Arial" panose="020B0604020202020204" pitchFamily="34" charset="0"/>
              </a:rPr>
              <a:t> </a:t>
            </a:r>
            <a:r>
              <a:rPr lang="en-US" sz="3600" dirty="0" err="1" smtClean="0">
                <a:latin typeface="Arial" panose="020B0604020202020204" pitchFamily="34" charset="0"/>
                <a:cs typeface="Arial" panose="020B0604020202020204" pitchFamily="34" charset="0"/>
              </a:rPr>
              <a:t>chức</a:t>
            </a:r>
            <a:r>
              <a:rPr lang="en-US" sz="3600" dirty="0" smtClean="0">
                <a:latin typeface="Arial" panose="020B0604020202020204" pitchFamily="34" charset="0"/>
                <a:cs typeface="Arial" panose="020B0604020202020204" pitchFamily="34" charset="0"/>
              </a:rPr>
              <a:t> </a:t>
            </a:r>
            <a:r>
              <a:rPr lang="en-US" sz="3600" dirty="0" err="1" smtClean="0">
                <a:latin typeface="Arial" panose="020B0604020202020204" pitchFamily="34" charset="0"/>
                <a:cs typeface="Arial" panose="020B0604020202020204" pitchFamily="34" charset="0"/>
              </a:rPr>
              <a:t>sửa</a:t>
            </a:r>
            <a:r>
              <a:rPr lang="en-US" sz="3600" dirty="0" smtClean="0">
                <a:latin typeface="Arial" panose="020B0604020202020204" pitchFamily="34" charset="0"/>
                <a:cs typeface="Arial" panose="020B0604020202020204" pitchFamily="34" charset="0"/>
              </a:rPr>
              <a:t> </a:t>
            </a:r>
            <a:r>
              <a:rPr lang="en-US" sz="3600" dirty="0" err="1" smtClean="0">
                <a:latin typeface="Arial" panose="020B0604020202020204" pitchFamily="34" charset="0"/>
                <a:cs typeface="Arial" panose="020B0604020202020204" pitchFamily="34" charset="0"/>
              </a:rPr>
              <a:t>đổi</a:t>
            </a:r>
            <a:r>
              <a:rPr lang="en-US" sz="3600" dirty="0" smtClean="0">
                <a:latin typeface="Arial" panose="020B0604020202020204" pitchFamily="34" charset="0"/>
                <a:cs typeface="Arial" panose="020B0604020202020204" pitchFamily="34" charset="0"/>
              </a:rPr>
              <a:t> 2019.</a:t>
            </a:r>
          </a:p>
          <a:p>
            <a:pPr algn="just"/>
            <a:r>
              <a:rPr lang="en-US" sz="3600" dirty="0" smtClean="0">
                <a:latin typeface="Arial" panose="020B0604020202020204" pitchFamily="34" charset="0"/>
                <a:cs typeface="Arial" panose="020B0604020202020204" pitchFamily="34" charset="0"/>
              </a:rPr>
              <a:t>3. </a:t>
            </a:r>
            <a:r>
              <a:rPr lang="vi-VN" sz="3600" dirty="0">
                <a:latin typeface="Arial" panose="020B0604020202020204" pitchFamily="34" charset="0"/>
                <a:cs typeface="Arial" panose="020B0604020202020204" pitchFamily="34" charset="0"/>
              </a:rPr>
              <a:t>Bộ luật Lao động </a:t>
            </a:r>
            <a:r>
              <a:rPr lang="vi-VN" sz="3600" dirty="0" smtClean="0">
                <a:latin typeface="Arial" panose="020B0604020202020204" pitchFamily="34" charset="0"/>
                <a:cs typeface="Arial" panose="020B0604020202020204" pitchFamily="34" charset="0"/>
              </a:rPr>
              <a:t>2019</a:t>
            </a:r>
            <a:r>
              <a:rPr lang="en-US" sz="3600" dirty="0" smtClean="0">
                <a:latin typeface="Arial" panose="020B0604020202020204" pitchFamily="34" charset="0"/>
                <a:cs typeface="Arial" panose="020B0604020202020204" pitchFamily="34" charset="0"/>
              </a:rPr>
              <a:t>.</a:t>
            </a:r>
          </a:p>
          <a:p>
            <a:pPr algn="just"/>
            <a:r>
              <a:rPr lang="en-US" sz="3600" dirty="0" smtClean="0">
                <a:latin typeface="Arial" panose="020B0604020202020204" pitchFamily="34" charset="0"/>
                <a:cs typeface="Arial" panose="020B0604020202020204" pitchFamily="34" charset="0"/>
              </a:rPr>
              <a:t>4. </a:t>
            </a:r>
            <a:r>
              <a:rPr lang="en-US" sz="3600" dirty="0" err="1" smtClean="0">
                <a:latin typeface="Arial" panose="020B0604020202020204" pitchFamily="34" charset="0"/>
                <a:cs typeface="Arial" panose="020B0604020202020204" pitchFamily="34" charset="0"/>
              </a:rPr>
              <a:t>Luật</a:t>
            </a:r>
            <a:r>
              <a:rPr lang="en-US" sz="3600" dirty="0" smtClean="0">
                <a:latin typeface="Arial" panose="020B0604020202020204" pitchFamily="34" charset="0"/>
                <a:cs typeface="Arial" panose="020B0604020202020204" pitchFamily="34" charset="0"/>
              </a:rPr>
              <a:t> </a:t>
            </a:r>
            <a:r>
              <a:rPr lang="en-US" sz="3600" dirty="0" err="1" smtClean="0">
                <a:latin typeface="Arial" panose="020B0604020202020204" pitchFamily="34" charset="0"/>
                <a:cs typeface="Arial" panose="020B0604020202020204" pitchFamily="34" charset="0"/>
              </a:rPr>
              <a:t>Khiếu</a:t>
            </a:r>
            <a:r>
              <a:rPr lang="en-US" sz="3600" dirty="0" smtClean="0">
                <a:latin typeface="Arial" panose="020B0604020202020204" pitchFamily="34" charset="0"/>
                <a:cs typeface="Arial" panose="020B0604020202020204" pitchFamily="34" charset="0"/>
              </a:rPr>
              <a:t> </a:t>
            </a:r>
            <a:r>
              <a:rPr lang="en-US" sz="3600" dirty="0" err="1" smtClean="0">
                <a:latin typeface="Arial" panose="020B0604020202020204" pitchFamily="34" charset="0"/>
                <a:cs typeface="Arial" panose="020B0604020202020204" pitchFamily="34" charset="0"/>
              </a:rPr>
              <a:t>nại</a:t>
            </a:r>
            <a:r>
              <a:rPr lang="en-US" sz="3600" dirty="0" smtClean="0">
                <a:latin typeface="Arial" panose="020B0604020202020204" pitchFamily="34" charset="0"/>
                <a:cs typeface="Arial" panose="020B0604020202020204" pitchFamily="34" charset="0"/>
              </a:rPr>
              <a:t> 2011 </a:t>
            </a:r>
            <a:r>
              <a:rPr lang="en-US" sz="3600" dirty="0" err="1" smtClean="0">
                <a:latin typeface="Arial" panose="020B0604020202020204" pitchFamily="34" charset="0"/>
                <a:cs typeface="Arial" panose="020B0604020202020204" pitchFamily="34" charset="0"/>
              </a:rPr>
              <a:t>và</a:t>
            </a:r>
            <a:r>
              <a:rPr lang="en-US" sz="3600" dirty="0" smtClean="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Văn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bản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hợp</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nhất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số</a:t>
            </a:r>
            <a:r>
              <a:rPr lang="en-US" sz="3600" dirty="0">
                <a:latin typeface="Arial" panose="020B0604020202020204" pitchFamily="34" charset="0"/>
                <a:cs typeface="Arial" panose="020B0604020202020204" pitchFamily="34" charset="0"/>
              </a:rPr>
              <a:t> 03/VBHN-VPQH</a:t>
            </a:r>
            <a:r>
              <a:rPr lang="vi-VN" sz="3600" dirty="0">
                <a:latin typeface="Arial" panose="020B0604020202020204" pitchFamily="34" charset="0"/>
                <a:cs typeface="Arial" panose="020B0604020202020204" pitchFamily="34" charset="0"/>
              </a:rPr>
              <a:t> ngày </a:t>
            </a:r>
            <a:r>
              <a:rPr lang="vi-VN" sz="3600" dirty="0" smtClean="0">
                <a:latin typeface="Arial" panose="020B0604020202020204" pitchFamily="34" charset="0"/>
                <a:cs typeface="Arial" panose="020B0604020202020204" pitchFamily="34" charset="0"/>
              </a:rPr>
              <a:t>06/8/2021</a:t>
            </a:r>
            <a:r>
              <a:rPr lang="en-US" sz="3600" dirty="0" smtClean="0">
                <a:latin typeface="Arial" panose="020B0604020202020204" pitchFamily="34" charset="0"/>
                <a:cs typeface="Arial" panose="020B0604020202020204" pitchFamily="34" charset="0"/>
              </a:rPr>
              <a:t>.</a:t>
            </a:r>
          </a:p>
          <a:p>
            <a:pPr algn="just"/>
            <a:r>
              <a:rPr lang="en-US" sz="3600" dirty="0" smtClean="0">
                <a:latin typeface="Arial" panose="020B0604020202020204" pitchFamily="34" charset="0"/>
                <a:cs typeface="Arial" panose="020B0604020202020204" pitchFamily="34" charset="0"/>
              </a:rPr>
              <a:t>5 </a:t>
            </a:r>
            <a:r>
              <a:rPr lang="en-US" sz="3600" dirty="0" err="1" smtClean="0">
                <a:latin typeface="Arial" panose="020B0604020202020204" pitchFamily="34" charset="0"/>
                <a:cs typeface="Arial" panose="020B0604020202020204" pitchFamily="34" charset="0"/>
              </a:rPr>
              <a:t>Các</a:t>
            </a:r>
            <a:r>
              <a:rPr lang="en-US" sz="3600" dirty="0" smtClean="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quy</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định</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chế</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độ</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chính</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sách</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về</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tiền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lương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phụ</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cấp</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của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ngành</a:t>
            </a:r>
            <a:r>
              <a:rPr lang="en-US" sz="3600" dirty="0">
                <a:latin typeface="Arial" panose="020B0604020202020204" pitchFamily="34" charset="0"/>
                <a:cs typeface="Arial" panose="020B0604020202020204" pitchFamily="34" charset="0"/>
              </a:rPr>
              <a:t> Y</a:t>
            </a:r>
            <a:r>
              <a:rPr lang="en-US" sz="3600" dirty="0" smtClean="0">
                <a:latin typeface="Arial" panose="020B0604020202020204" pitchFamily="34" charset="0"/>
                <a:cs typeface="Arial" panose="020B0604020202020204" pitchFamily="34" charset="0"/>
              </a:rPr>
              <a:t>.</a:t>
            </a:r>
          </a:p>
          <a:p>
            <a:pPr algn="just"/>
            <a:r>
              <a:rPr lang="en-US" sz="3600" dirty="0" smtClean="0">
                <a:latin typeface="Arial" panose="020B0604020202020204" pitchFamily="34" charset="0"/>
                <a:cs typeface="Arial" panose="020B0604020202020204" pitchFamily="34" charset="0"/>
              </a:rPr>
              <a:t>6. </a:t>
            </a:r>
            <a:r>
              <a:rPr lang="vi-VN" sz="3600" dirty="0" smtClean="0">
                <a:latin typeface="Arial" panose="020B0604020202020204" pitchFamily="34" charset="0"/>
                <a:cs typeface="Arial" panose="020B0604020202020204" pitchFamily="34" charset="0"/>
              </a:rPr>
              <a:t>Luật </a:t>
            </a:r>
            <a:r>
              <a:rPr lang="vi-VN" sz="3600" dirty="0">
                <a:latin typeface="Arial" panose="020B0604020202020204" pitchFamily="34" charset="0"/>
                <a:cs typeface="Arial" panose="020B0604020202020204" pitchFamily="34" charset="0"/>
              </a:rPr>
              <a:t>Khám bệnh, chữa bệnh số 15/2023/QH15</a:t>
            </a:r>
          </a:p>
          <a:p>
            <a:endParaRPr lang="vi-VN" sz="2000" dirty="0">
              <a:latin typeface="Times New Roman" pitchFamily="18" charset="0"/>
              <a:cs typeface="Times New Roman" pitchFamily="18" charset="0"/>
            </a:endParaRPr>
          </a:p>
        </p:txBody>
      </p:sp>
    </p:spTree>
    <p:extLst>
      <p:ext uri="{BB962C8B-B14F-4D97-AF65-F5344CB8AC3E}">
        <p14:creationId xmlns:p14="http://schemas.microsoft.com/office/powerpoint/2010/main" val="10191942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Autofit/>
          </a:bodyPr>
          <a:lstStyle/>
          <a:p>
            <a:pPr marL="0" indent="0" algn="just">
              <a:buNone/>
            </a:pPr>
            <a:r>
              <a:rPr lang="vi-VN" b="1" dirty="0">
                <a:solidFill>
                  <a:srgbClr val="FF0000"/>
                </a:solidFill>
                <a:latin typeface="Arial" panose="020B0604020202020204" pitchFamily="34" charset="0"/>
                <a:cs typeface="Arial" panose="020B0604020202020204" pitchFamily="34" charset="0"/>
              </a:rPr>
              <a:t>Các khiếu nại không được thụ lý giải quyết</a:t>
            </a:r>
            <a:r>
              <a:rPr lang="en-US" b="1" dirty="0">
                <a:solidFill>
                  <a:srgbClr val="FF0000"/>
                </a:solidFill>
                <a:latin typeface="Arial" panose="020B0604020202020204" pitchFamily="34" charset="0"/>
                <a:cs typeface="Arial" panose="020B0604020202020204" pitchFamily="34" charset="0"/>
              </a:rPr>
              <a:t>:</a:t>
            </a:r>
            <a:endParaRPr lang="vi-VN" dirty="0">
              <a:solidFill>
                <a:srgbClr val="FF0000"/>
              </a:solidFill>
              <a:latin typeface="Arial" panose="020B0604020202020204" pitchFamily="34" charset="0"/>
              <a:cs typeface="Arial" panose="020B0604020202020204" pitchFamily="34" charset="0"/>
            </a:endParaRPr>
          </a:p>
          <a:p>
            <a:pPr marL="0" indent="0" algn="just">
              <a:buNone/>
            </a:pPr>
            <a:r>
              <a:rPr lang="vi-VN" sz="2400" dirty="0" smtClean="0">
                <a:latin typeface="Arial" panose="020B0604020202020204" pitchFamily="34" charset="0"/>
                <a:cs typeface="Arial" panose="020B0604020202020204" pitchFamily="34" charset="0"/>
              </a:rPr>
              <a:t>3</a:t>
            </a:r>
            <a:r>
              <a:rPr lang="vi-VN" sz="2400" dirty="0">
                <a:latin typeface="Arial" panose="020B0604020202020204" pitchFamily="34" charset="0"/>
                <a:cs typeface="Arial" panose="020B0604020202020204" pitchFamily="34" charset="0"/>
              </a:rPr>
              <a:t>. Người khiếu nại không có năng lực hành vi dân sự đầy đủ mà không có người đại diện hợp pháp;</a:t>
            </a:r>
          </a:p>
          <a:p>
            <a:pPr marL="0" indent="0" algn="just">
              <a:buNone/>
            </a:pPr>
            <a:r>
              <a:rPr lang="vi-VN" sz="2400" dirty="0" smtClean="0">
                <a:latin typeface="Arial" panose="020B0604020202020204" pitchFamily="34" charset="0"/>
                <a:cs typeface="Arial" panose="020B0604020202020204" pitchFamily="34" charset="0"/>
              </a:rPr>
              <a:t>4</a:t>
            </a:r>
            <a:r>
              <a:rPr lang="vi-VN" sz="2400" dirty="0">
                <a:latin typeface="Arial" panose="020B0604020202020204" pitchFamily="34" charset="0"/>
                <a:cs typeface="Arial" panose="020B0604020202020204" pitchFamily="34" charset="0"/>
              </a:rPr>
              <a:t>. Người đại diện không hợp pháp thực hiện khiếu nại;</a:t>
            </a:r>
          </a:p>
          <a:p>
            <a:pPr marL="0" indent="0" algn="just">
              <a:buNone/>
            </a:pPr>
            <a:r>
              <a:rPr lang="vi-VN" sz="2400" dirty="0" smtClean="0">
                <a:latin typeface="Arial" panose="020B0604020202020204" pitchFamily="34" charset="0"/>
                <a:cs typeface="Arial" panose="020B0604020202020204" pitchFamily="34" charset="0"/>
              </a:rPr>
              <a:t>5</a:t>
            </a:r>
            <a:r>
              <a:rPr lang="vi-VN" sz="2400" dirty="0">
                <a:latin typeface="Arial" panose="020B0604020202020204" pitchFamily="34" charset="0"/>
                <a:cs typeface="Arial" panose="020B0604020202020204" pitchFamily="34" charset="0"/>
              </a:rPr>
              <a:t>. Đơn khiếu nại không có chữ ký hoặc điểm chỉ của người khiếu nại;</a:t>
            </a:r>
          </a:p>
          <a:p>
            <a:pPr marL="0" indent="0" algn="just">
              <a:buNone/>
            </a:pPr>
            <a:r>
              <a:rPr lang="vi-VN" sz="2400" dirty="0" smtClean="0">
                <a:latin typeface="Arial" panose="020B0604020202020204" pitchFamily="34" charset="0"/>
                <a:cs typeface="Arial" panose="020B0604020202020204" pitchFamily="34" charset="0"/>
              </a:rPr>
              <a:t>6</a:t>
            </a:r>
            <a:r>
              <a:rPr lang="vi-VN" sz="2400" dirty="0">
                <a:latin typeface="Arial" panose="020B0604020202020204" pitchFamily="34" charset="0"/>
                <a:cs typeface="Arial" panose="020B0604020202020204" pitchFamily="34" charset="0"/>
              </a:rPr>
              <a:t>. Thời hiệu, thời hạn khiếu nại đã hết mà không có lý do chính đáng;</a:t>
            </a:r>
          </a:p>
          <a:p>
            <a:pPr marL="0" indent="0" algn="just">
              <a:buNone/>
            </a:pPr>
            <a:r>
              <a:rPr lang="vi-VN" sz="2400" dirty="0" smtClean="0">
                <a:latin typeface="Arial" panose="020B0604020202020204" pitchFamily="34" charset="0"/>
                <a:cs typeface="Arial" panose="020B0604020202020204" pitchFamily="34" charset="0"/>
              </a:rPr>
              <a:t>7</a:t>
            </a:r>
            <a:r>
              <a:rPr lang="vi-VN" sz="2400" dirty="0">
                <a:latin typeface="Arial" panose="020B0604020202020204" pitchFamily="34" charset="0"/>
                <a:cs typeface="Arial" panose="020B0604020202020204" pitchFamily="34" charset="0"/>
              </a:rPr>
              <a:t>. Khiếu nại đã có quyết định giải quyết khiếu nại lần hai;</a:t>
            </a:r>
          </a:p>
          <a:p>
            <a:pPr marL="0" indent="0" algn="just">
              <a:buNone/>
            </a:pPr>
            <a:r>
              <a:rPr lang="vi-VN" sz="2400" dirty="0" smtClean="0">
                <a:latin typeface="Arial" panose="020B0604020202020204" pitchFamily="34" charset="0"/>
                <a:cs typeface="Arial" panose="020B0604020202020204" pitchFamily="34" charset="0"/>
              </a:rPr>
              <a:t>8</a:t>
            </a:r>
            <a:r>
              <a:rPr lang="vi-VN" sz="2400" dirty="0">
                <a:latin typeface="Arial" panose="020B0604020202020204" pitchFamily="34" charset="0"/>
                <a:cs typeface="Arial" panose="020B0604020202020204" pitchFamily="34" charset="0"/>
              </a:rPr>
              <a:t>. Có văn bản thông báo đình chỉ việc giải quyết khiếu nại mà sau 30 ngày người khiếu nại không tiếp tục khiếu nại;</a:t>
            </a:r>
          </a:p>
          <a:p>
            <a:pPr marL="0" indent="0" algn="just">
              <a:buNone/>
            </a:pPr>
            <a:r>
              <a:rPr lang="vi-VN" sz="2400" dirty="0" smtClean="0">
                <a:latin typeface="Arial" panose="020B0604020202020204" pitchFamily="34" charset="0"/>
                <a:cs typeface="Arial" panose="020B0604020202020204" pitchFamily="34" charset="0"/>
              </a:rPr>
              <a:t>9</a:t>
            </a:r>
            <a:r>
              <a:rPr lang="vi-VN" sz="2400" dirty="0">
                <a:latin typeface="Arial" panose="020B0604020202020204" pitchFamily="34" charset="0"/>
                <a:cs typeface="Arial" panose="020B0604020202020204" pitchFamily="34" charset="0"/>
              </a:rPr>
              <a:t>. Việc khiếu nại đã được Tòa án thụ lý hoặc đã được giải quyết bằng bản án, quyết định của Tòa án, trừ quyết định đình chỉ giải quyết vụ án hành chính của Tòa án.</a:t>
            </a:r>
          </a:p>
          <a:p>
            <a:pPr algn="just"/>
            <a:endParaRPr lang="vi-VN"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39438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idx="1"/>
          </p:nvPr>
        </p:nvSpPr>
        <p:spPr>
          <a:xfrm>
            <a:off x="457200" y="476250"/>
            <a:ext cx="8229600" cy="6121102"/>
          </a:xfrm>
        </p:spPr>
        <p:txBody>
          <a:bodyPr>
            <a:normAutofit/>
          </a:bodyPr>
          <a:lstStyle/>
          <a:p>
            <a:pPr algn="just"/>
            <a:r>
              <a:rPr lang="vi-VN" sz="2600" dirty="0">
                <a:latin typeface="Arial" panose="020B0604020202020204" pitchFamily="34" charset="0"/>
                <a:cs typeface="Arial" panose="020B0604020202020204" pitchFamily="34" charset="0"/>
              </a:rPr>
              <a:t>Khiếu nại quyết định kỷ luật là việc cán bộ, công chức theo thủ tục do Luật này quy định đề nghị cơ quan, tổ chức, cá nhân có thẩm quyền xem xét lại quyết định kỷ luật cán bộ, công chức khi có căn cứ cho rằng quyết định đó là trái pháp luật, xâm phạm trực </a:t>
            </a:r>
            <a:r>
              <a:rPr lang="vi-VN" sz="2600" dirty="0" smtClean="0">
                <a:latin typeface="Arial" panose="020B0604020202020204" pitchFamily="34" charset="0"/>
                <a:cs typeface="Arial" panose="020B0604020202020204" pitchFamily="34" charset="0"/>
              </a:rPr>
              <a:t>tiếp </a:t>
            </a:r>
            <a:r>
              <a:rPr lang="vi-VN" sz="2600" dirty="0">
                <a:latin typeface="Arial" panose="020B0604020202020204" pitchFamily="34" charset="0"/>
                <a:cs typeface="Arial" panose="020B0604020202020204" pitchFamily="34" charset="0"/>
              </a:rPr>
              <a:t>đến quyền và lợi ích hợp pháp của mình</a:t>
            </a:r>
            <a:r>
              <a:rPr lang="vi-VN" sz="2600" dirty="0" smtClean="0">
                <a:latin typeface="Arial" panose="020B0604020202020204" pitchFamily="34" charset="0"/>
                <a:cs typeface="Arial" panose="020B0604020202020204" pitchFamily="34" charset="0"/>
              </a:rPr>
              <a:t>.</a:t>
            </a:r>
            <a:endParaRPr lang="en-US" sz="2600" dirty="0" smtClean="0">
              <a:latin typeface="Arial" panose="020B0604020202020204" pitchFamily="34" charset="0"/>
              <a:cs typeface="Arial" panose="020B0604020202020204" pitchFamily="34" charset="0"/>
            </a:endParaRPr>
          </a:p>
          <a:p>
            <a:pPr algn="just"/>
            <a:r>
              <a:rPr lang="vi-VN" sz="2600" dirty="0">
                <a:latin typeface="Arial" panose="020B0604020202020204" pitchFamily="34" charset="0"/>
                <a:cs typeface="Arial" panose="020B0604020202020204" pitchFamily="34" charset="0"/>
              </a:rPr>
              <a:t>Việc khiếu nại phải được thực hiện bằng đơn. Trong đơn khiếu nại phải ghi rõ ngày, tháng, năm; họ, tên, địa chỉ của người khiếu nại; nội dung, lý do khiếu nại, yêu cầu của người khiếu nại và có chữ ký của người khiếu nại. Đơn khiếu nại lần đầu phải được gửi đến người đã ra quyết định kỷ luật. Đơn khiếu nại lần hai được gửi đến cơ quan có thẩm quyền giải quyết khiếu nại lần hai.</a:t>
            </a:r>
          </a:p>
        </p:txBody>
      </p:sp>
    </p:spTree>
    <p:extLst>
      <p:ext uri="{BB962C8B-B14F-4D97-AF65-F5344CB8AC3E}">
        <p14:creationId xmlns:p14="http://schemas.microsoft.com/office/powerpoint/2010/main" val="23362736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pPr marL="0" indent="0">
              <a:buNone/>
            </a:pPr>
            <a:r>
              <a:rPr lang="en-US" b="1" dirty="0" smtClean="0">
                <a:solidFill>
                  <a:srgbClr val="FF0000"/>
                </a:solidFill>
                <a:latin typeface="Arial" panose="020B0604020202020204" pitchFamily="34" charset="0"/>
                <a:cs typeface="Arial" panose="020B0604020202020204" pitchFamily="34" charset="0"/>
              </a:rPr>
              <a:t>PHẦN </a:t>
            </a:r>
            <a:r>
              <a:rPr lang="en-US" b="1" dirty="0" smtClean="0">
                <a:solidFill>
                  <a:srgbClr val="FF0000"/>
                </a:solidFill>
                <a:latin typeface="Arial" panose="020B0604020202020204" pitchFamily="34" charset="0"/>
                <a:cs typeface="Arial" panose="020B0604020202020204" pitchFamily="34" charset="0"/>
              </a:rPr>
              <a:t>5: </a:t>
            </a:r>
            <a:r>
              <a:rPr lang="en-US" b="1" dirty="0" err="1">
                <a:solidFill>
                  <a:srgbClr val="FF0000"/>
                </a:solidFill>
                <a:latin typeface="Arial" panose="020B0604020202020204" pitchFamily="34" charset="0"/>
                <a:cs typeface="Arial" panose="020B0604020202020204" pitchFamily="34" charset="0"/>
              </a:rPr>
              <a:t>Các</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quy</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định</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chế</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độ</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chính</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sách</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về</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tiền</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lương</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phụ</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cấp</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của</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ngành</a:t>
            </a:r>
            <a:r>
              <a:rPr lang="en-US" b="1" dirty="0">
                <a:solidFill>
                  <a:srgbClr val="FF0000"/>
                </a:solidFill>
                <a:latin typeface="Arial" panose="020B0604020202020204" pitchFamily="34" charset="0"/>
                <a:cs typeface="Arial" panose="020B0604020202020204" pitchFamily="34" charset="0"/>
              </a:rPr>
              <a:t> Y</a:t>
            </a:r>
            <a:r>
              <a:rPr lang="en-US" b="1" dirty="0" smtClean="0">
                <a:solidFill>
                  <a:srgbClr val="FF0000"/>
                </a:solidFill>
                <a:latin typeface="Arial" panose="020B0604020202020204" pitchFamily="34" charset="0"/>
                <a:cs typeface="Arial" panose="020B0604020202020204" pitchFamily="34" charset="0"/>
              </a:rPr>
              <a:t> </a:t>
            </a:r>
          </a:p>
          <a:p>
            <a:pPr marL="0" indent="0" algn="just">
              <a:buNone/>
            </a:pPr>
            <a:r>
              <a:rPr lang="en-US" dirty="0" smtClean="0">
                <a:latin typeface="Arial" panose="020B0604020202020204" pitchFamily="34" charset="0"/>
                <a:cs typeface="Arial" panose="020B0604020202020204" pitchFamily="34" charset="0"/>
              </a:rPr>
              <a:t>	</a:t>
            </a:r>
            <a:r>
              <a:rPr lang="vi-VN" dirty="0" smtClean="0">
                <a:latin typeface="Arial" panose="020B0604020202020204" pitchFamily="34" charset="0"/>
                <a:cs typeface="Arial" panose="020B0604020202020204" pitchFamily="34" charset="0"/>
              </a:rPr>
              <a:t>Công </a:t>
            </a:r>
            <a:r>
              <a:rPr lang="vi-VN" dirty="0">
                <a:latin typeface="Arial" panose="020B0604020202020204" pitchFamily="34" charset="0"/>
                <a:cs typeface="Arial" panose="020B0604020202020204" pitchFamily="34" charset="0"/>
              </a:rPr>
              <a:t>chức, viên chức ngành y tế hiện nay cũng như các công chức, viên chức các ngành khác đang hưởng lương theo hệ thống thang bảng lương ban hành tại Nghị định số 204/2004/NĐ-CP ngày 14/12/2004 của Chính phủ về chế độ tiền lương đối với cán bộ, công chức, viên chức và lực lượng vũ </a:t>
            </a:r>
            <a:r>
              <a:rPr lang="vi-VN" dirty="0" smtClean="0">
                <a:latin typeface="Arial" panose="020B0604020202020204" pitchFamily="34" charset="0"/>
                <a:cs typeface="Arial" panose="020B0604020202020204" pitchFamily="34" charset="0"/>
              </a:rPr>
              <a:t>trang</a:t>
            </a:r>
            <a:r>
              <a:rPr lang="en-US" dirty="0">
                <a:latin typeface="Arial" panose="020B0604020202020204" pitchFamily="34" charset="0"/>
                <a:cs typeface="Arial" panose="020B0604020202020204" pitchFamily="34" charset="0"/>
              </a:rPr>
              <a:t>.</a:t>
            </a:r>
            <a:endParaRPr lang="vi-V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78112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192688"/>
          </a:xfrm>
        </p:spPr>
        <p:txBody>
          <a:bodyPr>
            <a:normAutofit fontScale="92500" lnSpcReduction="10000"/>
          </a:bodyPr>
          <a:lstStyle/>
          <a:p>
            <a:pPr marL="0" indent="0">
              <a:buNone/>
            </a:pPr>
            <a:r>
              <a:rPr lang="vi-VN" sz="3500" b="1" dirty="0">
                <a:solidFill>
                  <a:srgbClr val="FF0000"/>
                </a:solidFill>
                <a:latin typeface="Arial" panose="020B0604020202020204" pitchFamily="34" charset="0"/>
                <a:cs typeface="Arial" panose="020B0604020202020204" pitchFamily="34" charset="0"/>
              </a:rPr>
              <a:t>Chế độ phụ cấp ưu đãi theo nghề</a:t>
            </a:r>
          </a:p>
          <a:p>
            <a:pPr marL="0" indent="0" algn="just">
              <a:buNone/>
            </a:pPr>
            <a:r>
              <a:rPr lang="vi-VN" dirty="0">
                <a:latin typeface="Arial" panose="020B0604020202020204" pitchFamily="34" charset="0"/>
                <a:cs typeface="Arial" panose="020B0604020202020204" pitchFamily="34" charset="0"/>
              </a:rPr>
              <a:t>Nghị định số 56/2011/NĐ-CP ngày 04/7/2011 của Chính phủ quy định chế độ phụ cấp ưu đãi theo nghề đối với công chức, viên chức công tác tại các cơ sở y tế công </a:t>
            </a:r>
            <a:r>
              <a:rPr lang="vi-VN" dirty="0" smtClean="0">
                <a:latin typeface="Arial" panose="020B0604020202020204" pitchFamily="34" charset="0"/>
                <a:cs typeface="Arial" panose="020B0604020202020204" pitchFamily="34" charset="0"/>
              </a:rPr>
              <a:t>lập</a:t>
            </a:r>
            <a:endParaRPr lang="en-US" dirty="0" smtClean="0">
              <a:latin typeface="Arial" panose="020B0604020202020204" pitchFamily="34" charset="0"/>
              <a:cs typeface="Arial" panose="020B0604020202020204" pitchFamily="34" charset="0"/>
            </a:endParaRPr>
          </a:p>
          <a:p>
            <a:pPr marL="0" indent="0" algn="just">
              <a:buNone/>
            </a:pPr>
            <a:r>
              <a:rPr lang="vi-VN" sz="3500" b="1" dirty="0">
                <a:solidFill>
                  <a:srgbClr val="FF0000"/>
                </a:solidFill>
                <a:latin typeface="Arial" panose="020B0604020202020204" pitchFamily="34" charset="0"/>
                <a:cs typeface="Arial" panose="020B0604020202020204" pitchFamily="34" charset="0"/>
              </a:rPr>
              <a:t>Chế độ phụ cấp đặc </a:t>
            </a:r>
            <a:r>
              <a:rPr lang="vi-VN" sz="3500" b="1" dirty="0" smtClean="0">
                <a:solidFill>
                  <a:srgbClr val="FF0000"/>
                </a:solidFill>
                <a:latin typeface="Arial" panose="020B0604020202020204" pitchFamily="34" charset="0"/>
                <a:cs typeface="Arial" panose="020B0604020202020204" pitchFamily="34" charset="0"/>
              </a:rPr>
              <a:t>thù</a:t>
            </a:r>
            <a:endParaRPr lang="en-US" sz="3500" b="1" dirty="0" smtClean="0">
              <a:solidFill>
                <a:srgbClr val="FF0000"/>
              </a:solidFill>
              <a:latin typeface="Arial" panose="020B0604020202020204" pitchFamily="34" charset="0"/>
              <a:cs typeface="Arial" panose="020B0604020202020204" pitchFamily="34" charset="0"/>
            </a:endParaRPr>
          </a:p>
          <a:p>
            <a:pPr marL="0" indent="0" algn="just">
              <a:buNone/>
            </a:pPr>
            <a:r>
              <a:rPr lang="vi-VN" dirty="0">
                <a:latin typeface="Arial" panose="020B0604020202020204" pitchFamily="34" charset="0"/>
                <a:cs typeface="Arial" panose="020B0604020202020204" pitchFamily="34" charset="0"/>
              </a:rPr>
              <a:t>Quyết định số 73/2011/QĐ-TTg ngày 28/12/2011 của Thủ tướng Chính phủ về việc quy định một số chế độ phụ cấp đặc thù đối với công chức, viên chức, người lao động trong các cơ sở y tế công lập và chế độ phụ cấp chống dịch gồm: chế độ phụ cấp thường trực 24/24 giờ; chế độ phụ cấp chống dịch; chế độ phụ cấp phẫu thuật, thủ thuật.</a:t>
            </a:r>
          </a:p>
        </p:txBody>
      </p:sp>
    </p:spTree>
    <p:extLst>
      <p:ext uri="{BB962C8B-B14F-4D97-AF65-F5344CB8AC3E}">
        <p14:creationId xmlns:p14="http://schemas.microsoft.com/office/powerpoint/2010/main" val="8297070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692696"/>
            <a:ext cx="8229600" cy="5425519"/>
          </a:xfrm>
        </p:spPr>
        <p:txBody>
          <a:bodyPr>
            <a:normAutofit lnSpcReduction="10000"/>
          </a:bodyPr>
          <a:lstStyle/>
          <a:p>
            <a:pPr marL="0" indent="0" algn="just">
              <a:buNone/>
            </a:pPr>
            <a:r>
              <a:rPr lang="en-US" dirty="0" smtClean="0">
                <a:latin typeface="Arial" panose="020B0604020202020204" pitchFamily="34" charset="0"/>
                <a:cs typeface="Arial" panose="020B0604020202020204" pitchFamily="34" charset="0"/>
              </a:rPr>
              <a:t>	</a:t>
            </a:r>
            <a:r>
              <a:rPr lang="vi-VN" dirty="0" smtClean="0">
                <a:latin typeface="Arial" panose="020B0604020202020204" pitchFamily="34" charset="0"/>
                <a:cs typeface="Arial" panose="020B0604020202020204" pitchFamily="34" charset="0"/>
              </a:rPr>
              <a:t>Nghị </a:t>
            </a:r>
            <a:r>
              <a:rPr lang="vi-VN" dirty="0">
                <a:latin typeface="Arial" panose="020B0604020202020204" pitchFamily="34" charset="0"/>
                <a:cs typeface="Arial" panose="020B0604020202020204" pitchFamily="34" charset="0"/>
              </a:rPr>
              <a:t>định số 76/2019/NĐ-CP ngày 08/10/2019 của Chính phủ về chính sách đối với công chức, viên chức y tế công tác ở vùng có điều kiện kinh tế - xã hội đặc biệt khó khăn quy định: "Công chức, viên chức y tế, cán bộ quân y đang công tác tại các cơ sở y tế thuộc vùng có điều kiện kinh tế - xã hội đặc biệt khó khăn được hưởng phụ cấp ưu đãi mức 70% mức lương theo ngạch bậc hiện hưởng cộng với phụ cấp chức vụ lãnh đạo, phụ cấp thâm niên vượt khung (nếu có)".</a:t>
            </a:r>
          </a:p>
          <a:p>
            <a:pPr marL="0" indent="0">
              <a:buNone/>
            </a:pPr>
            <a:endParaRPr lang="vi-VN" dirty="0"/>
          </a:p>
        </p:txBody>
      </p:sp>
    </p:spTree>
    <p:extLst>
      <p:ext uri="{BB962C8B-B14F-4D97-AF65-F5344CB8AC3E}">
        <p14:creationId xmlns:p14="http://schemas.microsoft.com/office/powerpoint/2010/main" val="29443221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lstStyle/>
          <a:p>
            <a:pPr marL="0" indent="0" algn="just">
              <a:buNone/>
            </a:pPr>
            <a:endParaRPr lang="en-US" dirty="0" smtClean="0">
              <a:latin typeface="Times New Roman" pitchFamily="18" charset="0"/>
              <a:cs typeface="Times New Roman" pitchFamily="18" charset="0"/>
            </a:endParaRPr>
          </a:p>
          <a:p>
            <a:pPr marL="0" indent="0" algn="just">
              <a:buNone/>
            </a:pP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Hiện</a:t>
            </a:r>
            <a:r>
              <a:rPr lang="en-US" dirty="0" smtClean="0">
                <a:latin typeface="Arial" panose="020B0604020202020204" pitchFamily="34" charset="0"/>
                <a:cs typeface="Arial" panose="020B0604020202020204" pitchFamily="34" charset="0"/>
              </a:rPr>
              <a:t> nay </a:t>
            </a:r>
            <a:r>
              <a:rPr lang="en-US" dirty="0" err="1" smtClean="0">
                <a:latin typeface="Arial" panose="020B0604020202020204" pitchFamily="34" charset="0"/>
                <a:cs typeface="Arial" panose="020B0604020202020204" pitchFamily="34" charset="0"/>
              </a:rPr>
              <a:t>Viên</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chức</a:t>
            </a:r>
            <a:r>
              <a:rPr lang="en-US" dirty="0" smtClean="0">
                <a:latin typeface="Arial" panose="020B0604020202020204" pitchFamily="34" charset="0"/>
                <a:cs typeface="Arial" panose="020B0604020202020204" pitchFamily="34" charset="0"/>
              </a:rPr>
              <a:t> Y </a:t>
            </a:r>
            <a:r>
              <a:rPr lang="en-US" dirty="0" err="1" smtClean="0">
                <a:latin typeface="Arial" panose="020B0604020202020204" pitchFamily="34" charset="0"/>
                <a:cs typeface="Arial" panose="020B0604020202020204" pitchFamily="34" charset="0"/>
              </a:rPr>
              <a:t>tế</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đang</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được</a:t>
            </a:r>
            <a:r>
              <a:rPr lang="en-US" dirty="0" smtClean="0">
                <a:latin typeface="Arial" panose="020B0604020202020204" pitchFamily="34" charset="0"/>
                <a:cs typeface="Arial" panose="020B0604020202020204" pitchFamily="34" charset="0"/>
              </a:rPr>
              <a:t> </a:t>
            </a:r>
            <a:r>
              <a:rPr lang="vi-VN" dirty="0" smtClean="0">
                <a:latin typeface="Arial" panose="020B0604020202020204" pitchFamily="34" charset="0"/>
                <a:cs typeface="Arial" panose="020B0604020202020204" pitchFamily="34" charset="0"/>
              </a:rPr>
              <a:t>hưởng </a:t>
            </a:r>
            <a:r>
              <a:rPr lang="vi-VN" dirty="0">
                <a:latin typeface="Arial" panose="020B0604020202020204" pitchFamily="34" charset="0"/>
                <a:cs typeface="Arial" panose="020B0604020202020204" pitchFamily="34" charset="0"/>
              </a:rPr>
              <a:t>phụ cấp ưu đãi nghề mức 100% theo quy định tại Nghị định 05/2023/NĐ-CP là viên chức y tế dự phòng, y tế cơ sở thường xuyên, trực tiếp làm </a:t>
            </a:r>
            <a:r>
              <a:rPr lang="vi-VN" dirty="0" smtClean="0">
                <a:latin typeface="Arial" panose="020B0604020202020204" pitchFamily="34" charset="0"/>
                <a:cs typeface="Arial" panose="020B0604020202020204" pitchFamily="34" charset="0"/>
              </a:rPr>
              <a:t>chuyên</a:t>
            </a:r>
            <a:r>
              <a:rPr lang="en-US" dirty="0">
                <a:latin typeface="Arial" panose="020B0604020202020204" pitchFamily="34" charset="0"/>
                <a:cs typeface="Arial" panose="020B0604020202020204" pitchFamily="34" charset="0"/>
              </a:rPr>
              <a:t> </a:t>
            </a:r>
            <a:r>
              <a:rPr lang="vi-VN" dirty="0" smtClean="0">
                <a:latin typeface="Arial" panose="020B0604020202020204" pitchFamily="34" charset="0"/>
                <a:cs typeface="Arial" panose="020B0604020202020204" pitchFamily="34" charset="0"/>
              </a:rPr>
              <a:t>môn </a:t>
            </a:r>
            <a:r>
              <a:rPr lang="vi-VN" dirty="0">
                <a:latin typeface="Arial" panose="020B0604020202020204" pitchFamily="34" charset="0"/>
                <a:cs typeface="Arial" panose="020B0604020202020204" pitchFamily="34" charset="0"/>
              </a:rPr>
              <a:t>y </a:t>
            </a:r>
            <a:r>
              <a:rPr lang="vi-VN" dirty="0" smtClean="0">
                <a:latin typeface="Arial" panose="020B0604020202020204" pitchFamily="34" charset="0"/>
                <a:cs typeface="Arial" panose="020B0604020202020204" pitchFamily="34" charset="0"/>
              </a:rPr>
              <a:t>tế</a:t>
            </a:r>
            <a:r>
              <a:rPr lang="en-US" dirty="0" smtClean="0">
                <a:latin typeface="Arial" panose="020B0604020202020204" pitchFamily="34" charset="0"/>
                <a:cs typeface="Arial" panose="020B0604020202020204" pitchFamily="34" charset="0"/>
              </a:rPr>
              <a:t>.</a:t>
            </a:r>
          </a:p>
          <a:p>
            <a:pPr marL="0" indent="0" algn="just">
              <a:buNone/>
            </a:pPr>
            <a:r>
              <a:rPr lang="en-US" dirty="0" smtClean="0">
                <a:latin typeface="Arial" panose="020B0604020202020204" pitchFamily="34" charset="0"/>
                <a:cs typeface="Arial" panose="020B0604020202020204" pitchFamily="34" charset="0"/>
              </a:rPr>
              <a:t>	</a:t>
            </a:r>
            <a:r>
              <a:rPr lang="vi-VN" dirty="0" smtClean="0">
                <a:latin typeface="Arial" panose="020B0604020202020204" pitchFamily="34" charset="0"/>
                <a:cs typeface="Arial" panose="020B0604020202020204" pitchFamily="34" charset="0"/>
              </a:rPr>
              <a:t>Từ </a:t>
            </a:r>
            <a:r>
              <a:rPr lang="vi-VN" dirty="0">
                <a:latin typeface="Arial" panose="020B0604020202020204" pitchFamily="34" charset="0"/>
                <a:cs typeface="Arial" panose="020B0604020202020204" pitchFamily="34" charset="0"/>
              </a:rPr>
              <a:t>ngày 1/7/2023 thực hiện tăng lương cơ sở cho cán bộ, công chức, viên chức, trong đó có nhân viên y tế nói chung lên mức 1,8 triệu đồng/tháng. </a:t>
            </a:r>
          </a:p>
        </p:txBody>
      </p:sp>
    </p:spTree>
    <p:extLst>
      <p:ext uri="{BB962C8B-B14F-4D97-AF65-F5344CB8AC3E}">
        <p14:creationId xmlns:p14="http://schemas.microsoft.com/office/powerpoint/2010/main" val="8771233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755576" y="476672"/>
            <a:ext cx="7992888" cy="6192688"/>
          </a:xfrm>
        </p:spPr>
        <p:txBody>
          <a:bodyPr>
            <a:normAutofit/>
          </a:bodyPr>
          <a:lstStyle/>
          <a:p>
            <a:pPr algn="just"/>
            <a:r>
              <a:rPr lang="en-US" sz="2400" b="1" dirty="0" smtClean="0">
                <a:solidFill>
                  <a:srgbClr val="FF0000"/>
                </a:solidFill>
                <a:latin typeface="Arial" panose="020B0604020202020204" pitchFamily="34" charset="0"/>
                <a:cs typeface="Arial" panose="020B0604020202020204" pitchFamily="34" charset="0"/>
              </a:rPr>
              <a:t>PHẦN I: </a:t>
            </a:r>
            <a:r>
              <a:rPr lang="en-US" sz="2400" b="1" dirty="0" err="1">
                <a:solidFill>
                  <a:srgbClr val="FF0000"/>
                </a:solidFill>
                <a:latin typeface="Arial" panose="020B0604020202020204" pitchFamily="34" charset="0"/>
                <a:cs typeface="Arial" panose="020B0604020202020204" pitchFamily="34" charset="0"/>
              </a:rPr>
              <a:t>Thực</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hiện</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Quy</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chế</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dân</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chủ</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trong</a:t>
            </a:r>
            <a:r>
              <a:rPr lang="en-US" sz="2400" b="1" dirty="0">
                <a:solidFill>
                  <a:srgbClr val="FF0000"/>
                </a:solidFill>
                <a:latin typeface="Arial" panose="020B0604020202020204" pitchFamily="34" charset="0"/>
                <a:cs typeface="Arial" panose="020B0604020202020204" pitchFamily="34" charset="0"/>
              </a:rPr>
              <a:t> </a:t>
            </a:r>
            <a:r>
              <a:rPr lang="vi-VN" sz="2400" b="1" dirty="0">
                <a:solidFill>
                  <a:srgbClr val="FF0000"/>
                </a:solidFill>
                <a:latin typeface="Arial" panose="020B0604020202020204" pitchFamily="34" charset="0"/>
                <a:cs typeface="Arial" panose="020B0604020202020204" pitchFamily="34" charset="0"/>
              </a:rPr>
              <a:t>đơn vị sự nghiệp công lập</a:t>
            </a:r>
            <a:r>
              <a:rPr lang="en-US" sz="2400" b="1" dirty="0">
                <a:solidFill>
                  <a:srgbClr val="FF0000"/>
                </a:solidFill>
                <a:latin typeface="Arial" panose="020B0604020202020204" pitchFamily="34" charset="0"/>
                <a:cs typeface="Arial" panose="020B0604020202020204" pitchFamily="34" charset="0"/>
              </a:rPr>
              <a:t>. </a:t>
            </a:r>
            <a:endParaRPr lang="en-US" sz="2400" b="1" dirty="0" smtClean="0">
              <a:solidFill>
                <a:srgbClr val="FF0000"/>
              </a:solidFill>
              <a:latin typeface="Arial" panose="020B0604020202020204" pitchFamily="34" charset="0"/>
              <a:cs typeface="Arial" panose="020B0604020202020204" pitchFamily="34" charset="0"/>
            </a:endParaRPr>
          </a:p>
          <a:p>
            <a:pPr algn="just"/>
            <a:r>
              <a:rPr lang="en-US" sz="2400" b="1" dirty="0" smtClean="0">
                <a:solidFill>
                  <a:srgbClr val="FF0000"/>
                </a:solidFill>
                <a:latin typeface="Arial" panose="020B0604020202020204" pitchFamily="34" charset="0"/>
                <a:cs typeface="Arial" panose="020B0604020202020204" pitchFamily="34" charset="0"/>
              </a:rPr>
              <a:t>	</a:t>
            </a:r>
            <a:r>
              <a:rPr lang="en-US" sz="2000" b="1" dirty="0">
                <a:solidFill>
                  <a:srgbClr val="FF0000"/>
                </a:solidFill>
                <a:latin typeface="Arial" panose="020B0604020202020204" pitchFamily="34" charset="0"/>
                <a:cs typeface="Arial" panose="020B0604020202020204" pitchFamily="34" charset="0"/>
              </a:rPr>
              <a:t>NGHỊ ĐỊNH </a:t>
            </a:r>
            <a:r>
              <a:rPr lang="vi-VN" sz="2000" b="1" dirty="0">
                <a:solidFill>
                  <a:srgbClr val="FF0000"/>
                </a:solidFill>
                <a:cs typeface="Arial" panose="020B0604020202020204" pitchFamily="34" charset="0"/>
              </a:rPr>
              <a:t>04/2015/NĐ-CP</a:t>
            </a:r>
            <a:r>
              <a:rPr lang="en-US" sz="2000" b="1" dirty="0">
                <a:solidFill>
                  <a:srgbClr val="FF0000"/>
                </a:solidFill>
                <a:latin typeface="Arial" panose="020B0604020202020204" pitchFamily="34" charset="0"/>
                <a:cs typeface="Arial" panose="020B0604020202020204" pitchFamily="34" charset="0"/>
              </a:rPr>
              <a:t> </a:t>
            </a:r>
            <a:r>
              <a:rPr lang="en-US" sz="2000" b="1" dirty="0" err="1">
                <a:solidFill>
                  <a:srgbClr val="FF0000"/>
                </a:solidFill>
                <a:latin typeface="Arial" panose="020B0604020202020204" pitchFamily="34" charset="0"/>
                <a:cs typeface="Arial" panose="020B0604020202020204" pitchFamily="34" charset="0"/>
              </a:rPr>
              <a:t>ngày</a:t>
            </a:r>
            <a:r>
              <a:rPr lang="en-US" sz="2000" b="1" dirty="0">
                <a:solidFill>
                  <a:srgbClr val="FF0000"/>
                </a:solidFill>
                <a:latin typeface="Arial" panose="020B0604020202020204" pitchFamily="34" charset="0"/>
                <a:cs typeface="Arial" panose="020B0604020202020204" pitchFamily="34" charset="0"/>
              </a:rPr>
              <a:t> 09/01/2015 </a:t>
            </a:r>
            <a:r>
              <a:rPr lang="vi-VN" sz="2000" b="1" dirty="0">
                <a:solidFill>
                  <a:srgbClr val="FF0000"/>
                </a:solidFill>
                <a:cs typeface="Arial" panose="020B0604020202020204" pitchFamily="34" charset="0"/>
              </a:rPr>
              <a:t>về thực hiện dân chủ trong hoạt động của cơ quan hành chính nhà nước và đơn vị sự nghiệp công lập</a:t>
            </a:r>
            <a:r>
              <a:rPr lang="en-US" sz="2000" b="1" dirty="0">
                <a:solidFill>
                  <a:srgbClr val="FF0000"/>
                </a:solidFill>
                <a:latin typeface="Arial" panose="020B0604020202020204" pitchFamily="34" charset="0"/>
                <a:cs typeface="Arial" panose="020B0604020202020204" pitchFamily="34" charset="0"/>
              </a:rPr>
              <a:t>.</a:t>
            </a:r>
            <a:endParaRPr lang="vi-VN" sz="2000" dirty="0">
              <a:solidFill>
                <a:srgbClr val="FF0000"/>
              </a:solidFill>
              <a:cs typeface="Arial" panose="020B0604020202020204" pitchFamily="34" charset="0"/>
            </a:endParaRPr>
          </a:p>
          <a:p>
            <a:pPr algn="just"/>
            <a:endParaRPr lang="vi-VN" sz="1800" dirty="0">
              <a:latin typeface="Times New Roman" pitchFamily="18" charset="0"/>
              <a:cs typeface="Times New Roman" pitchFamily="18" charset="0"/>
            </a:endParaRPr>
          </a:p>
          <a:p>
            <a:pPr algn="just"/>
            <a:endParaRPr lang="vi-VN" sz="2000" dirty="0">
              <a:latin typeface="Times New Roman" pitchFamily="18" charset="0"/>
              <a:cs typeface="Times New Roman" pitchFamily="18" charset="0"/>
            </a:endParaRPr>
          </a:p>
        </p:txBody>
      </p:sp>
    </p:spTree>
    <p:extLst>
      <p:ext uri="{BB962C8B-B14F-4D97-AF65-F5344CB8AC3E}">
        <p14:creationId xmlns:p14="http://schemas.microsoft.com/office/powerpoint/2010/main" val="675825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1139898" y="188641"/>
            <a:ext cx="7320534" cy="1008112"/>
          </a:xfrm>
          <a:prstGeom prst="rect">
            <a:avLst/>
          </a:prstGeom>
        </p:spPr>
        <p:txBody>
          <a:bodyPr lIns="68561" tIns="34281" rIns="68561" bIns="34281" anchor="ctr"/>
          <a:lstStyle/>
          <a:p>
            <a:pPr algn="ctr">
              <a:spcBef>
                <a:spcPts val="450"/>
              </a:spcBef>
              <a:spcAft>
                <a:spcPts val="450"/>
              </a:spcAft>
              <a:defRPr/>
            </a:pPr>
            <a:r>
              <a:rPr lang="en-US"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MỤC ĐÍCH </a:t>
            </a:r>
            <a:r>
              <a:rPr lang="en-US" b="1" dirty="0">
                <a:solidFill>
                  <a:srgbClr val="FF0000"/>
                </a:solidFill>
                <a:latin typeface="Arial" panose="020B0604020202020204" pitchFamily="34" charset="0"/>
                <a:cs typeface="Arial" panose="020B0604020202020204" pitchFamily="34" charset="0"/>
              </a:rPr>
              <a:t>THỰC HIỆN DÂN CHỦ TRONG HOẠT ĐỘNG CỦA CƠ QUAN, ĐƠN VỊ</a:t>
            </a:r>
            <a:endParaRPr lang="en-US"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nvGrpSpPr>
          <p:cNvPr id="19463" name="Group 3"/>
          <p:cNvGrpSpPr>
            <a:grpSpLocks/>
          </p:cNvGrpSpPr>
          <p:nvPr/>
        </p:nvGrpSpPr>
        <p:grpSpPr bwMode="auto">
          <a:xfrm>
            <a:off x="943786" y="1535771"/>
            <a:ext cx="532145" cy="1507106"/>
            <a:chOff x="1110" y="2656"/>
            <a:chExt cx="1549" cy="1351"/>
          </a:xfrm>
        </p:grpSpPr>
        <p:sp>
          <p:nvSpPr>
            <p:cNvPr id="32" name="AutoShape 4"/>
            <p:cNvSpPr>
              <a:spLocks noChangeArrowheads="1"/>
            </p:cNvSpPr>
            <p:nvPr/>
          </p:nvSpPr>
          <p:spPr bwMode="gray">
            <a:xfrm>
              <a:off x="1122" y="2680"/>
              <a:ext cx="1537" cy="1327"/>
            </a:xfrm>
            <a:prstGeom prst="hexagon">
              <a:avLst>
                <a:gd name="adj" fmla="val 28916"/>
                <a:gd name="vf" fmla="val 115470"/>
              </a:avLst>
            </a:prstGeom>
            <a:solidFill>
              <a:srgbClr val="808080"/>
            </a:solidFill>
            <a:ln>
              <a:noFill/>
            </a:ln>
            <a:effectLst/>
          </p:spPr>
          <p:txBody>
            <a:bodyPr wrap="none" anchor="ctr"/>
            <a:lstStyle/>
            <a:p>
              <a:pPr>
                <a:defRPr/>
              </a:pPr>
              <a:endParaRPr lang="vi-VN" sz="1350" kern="0">
                <a:solidFill>
                  <a:sysClr val="windowText" lastClr="000000"/>
                </a:solidFill>
                <a:latin typeface="Arial" panose="020B0604020202020204" pitchFamily="34" charset="0"/>
              </a:endParaRPr>
            </a:p>
          </p:txBody>
        </p:sp>
        <p:sp>
          <p:nvSpPr>
            <p:cNvPr id="33" name="AutoShape 5"/>
            <p:cNvSpPr>
              <a:spLocks noChangeArrowheads="1"/>
            </p:cNvSpPr>
            <p:nvPr/>
          </p:nvSpPr>
          <p:spPr bwMode="gray">
            <a:xfrm>
              <a:off x="1110" y="2656"/>
              <a:ext cx="1537" cy="1327"/>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a:effectLst/>
          </p:spPr>
          <p:txBody>
            <a:bodyPr wrap="none" anchor="ctr"/>
            <a:lstStyle/>
            <a:p>
              <a:pPr>
                <a:defRPr/>
              </a:pPr>
              <a:endParaRPr lang="vi-VN" sz="1350" kern="0">
                <a:solidFill>
                  <a:sysClr val="windowText" lastClr="000000"/>
                </a:solidFill>
                <a:latin typeface="Arial" panose="020B0604020202020204" pitchFamily="34" charset="0"/>
              </a:endParaRPr>
            </a:p>
          </p:txBody>
        </p:sp>
        <p:sp>
          <p:nvSpPr>
            <p:cNvPr id="34" name="AutoShape 6"/>
            <p:cNvSpPr>
              <a:spLocks noChangeArrowheads="1"/>
            </p:cNvSpPr>
            <p:nvPr/>
          </p:nvSpPr>
          <p:spPr bwMode="gray">
            <a:xfrm>
              <a:off x="1199" y="2738"/>
              <a:ext cx="1350" cy="1167"/>
            </a:xfrm>
            <a:prstGeom prst="hexagon">
              <a:avLst>
                <a:gd name="adj" fmla="val 28896"/>
                <a:gd name="vf" fmla="val 115470"/>
              </a:avLst>
            </a:prstGeom>
            <a:gradFill rotWithShape="1">
              <a:gsLst>
                <a:gs pos="0">
                  <a:srgbClr val="D9520F">
                    <a:gamma/>
                    <a:shade val="46275"/>
                    <a:invGamma/>
                  </a:srgbClr>
                </a:gs>
                <a:gs pos="100000">
                  <a:srgbClr val="D9520F"/>
                </a:gs>
              </a:gsLst>
              <a:lin ang="2700000" scaled="1"/>
            </a:gradFill>
            <a:ln w="9525">
              <a:solidFill>
                <a:srgbClr val="000000"/>
              </a:solidFill>
              <a:miter lim="800000"/>
              <a:headEnd/>
              <a:tailEnd/>
            </a:ln>
            <a:effectLst/>
          </p:spPr>
          <p:txBody>
            <a:bodyPr wrap="none" anchor="ctr"/>
            <a:lstStyle/>
            <a:p>
              <a:pPr>
                <a:defRPr/>
              </a:pPr>
              <a:endParaRPr lang="en-US" sz="1350" kern="0">
                <a:solidFill>
                  <a:sysClr val="windowText" lastClr="000000"/>
                </a:solidFill>
                <a:latin typeface="Arial" panose="020B0604020202020204" pitchFamily="34" charset="0"/>
              </a:endParaRPr>
            </a:p>
          </p:txBody>
        </p:sp>
      </p:grpSp>
      <p:grpSp>
        <p:nvGrpSpPr>
          <p:cNvPr id="19464" name="Group 7"/>
          <p:cNvGrpSpPr>
            <a:grpSpLocks/>
          </p:cNvGrpSpPr>
          <p:nvPr/>
        </p:nvGrpSpPr>
        <p:grpSpPr bwMode="auto">
          <a:xfrm>
            <a:off x="913659" y="3248286"/>
            <a:ext cx="632796" cy="1177782"/>
            <a:chOff x="3174" y="2656"/>
            <a:chExt cx="1549" cy="1351"/>
          </a:xfrm>
        </p:grpSpPr>
        <p:sp>
          <p:nvSpPr>
            <p:cNvPr id="36" name="AutoShape 8"/>
            <p:cNvSpPr>
              <a:spLocks noChangeArrowheads="1"/>
            </p:cNvSpPr>
            <p:nvPr/>
          </p:nvSpPr>
          <p:spPr bwMode="gray">
            <a:xfrm>
              <a:off x="3186" y="2680"/>
              <a:ext cx="1537" cy="1327"/>
            </a:xfrm>
            <a:prstGeom prst="hexagon">
              <a:avLst>
                <a:gd name="adj" fmla="val 28916"/>
                <a:gd name="vf" fmla="val 115470"/>
              </a:avLst>
            </a:prstGeom>
            <a:solidFill>
              <a:srgbClr val="808080"/>
            </a:solidFill>
            <a:ln>
              <a:noFill/>
            </a:ln>
            <a:effectLst/>
          </p:spPr>
          <p:txBody>
            <a:bodyPr wrap="none" anchor="ctr"/>
            <a:lstStyle/>
            <a:p>
              <a:pPr>
                <a:defRPr/>
              </a:pPr>
              <a:endParaRPr lang="vi-VN" sz="1350" kern="0">
                <a:solidFill>
                  <a:sysClr val="windowText" lastClr="000000"/>
                </a:solidFill>
                <a:latin typeface="Arial" panose="020B0604020202020204" pitchFamily="34" charset="0"/>
              </a:endParaRPr>
            </a:p>
          </p:txBody>
        </p:sp>
        <p:sp>
          <p:nvSpPr>
            <p:cNvPr id="37" name="AutoShape 9"/>
            <p:cNvSpPr>
              <a:spLocks noChangeArrowheads="1"/>
            </p:cNvSpPr>
            <p:nvPr/>
          </p:nvSpPr>
          <p:spPr bwMode="gray">
            <a:xfrm>
              <a:off x="3174" y="2656"/>
              <a:ext cx="1537" cy="1327"/>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a:effectLst/>
          </p:spPr>
          <p:txBody>
            <a:bodyPr wrap="none" anchor="ctr"/>
            <a:lstStyle/>
            <a:p>
              <a:pPr>
                <a:defRPr/>
              </a:pPr>
              <a:endParaRPr lang="vi-VN" sz="1350" kern="0">
                <a:solidFill>
                  <a:sysClr val="windowText" lastClr="000000"/>
                </a:solidFill>
                <a:latin typeface="Arial" panose="020B0604020202020204" pitchFamily="34" charset="0"/>
              </a:endParaRPr>
            </a:p>
          </p:txBody>
        </p:sp>
        <p:sp>
          <p:nvSpPr>
            <p:cNvPr id="38" name="AutoShape 10"/>
            <p:cNvSpPr>
              <a:spLocks noChangeArrowheads="1"/>
            </p:cNvSpPr>
            <p:nvPr/>
          </p:nvSpPr>
          <p:spPr bwMode="gray">
            <a:xfrm>
              <a:off x="3263" y="2738"/>
              <a:ext cx="1350" cy="1167"/>
            </a:xfrm>
            <a:prstGeom prst="hexagon">
              <a:avLst>
                <a:gd name="adj" fmla="val 28896"/>
                <a:gd name="vf" fmla="val 115470"/>
              </a:avLst>
            </a:prstGeom>
            <a:gradFill rotWithShape="1">
              <a:gsLst>
                <a:gs pos="0">
                  <a:srgbClr val="4987E3">
                    <a:gamma/>
                    <a:shade val="46275"/>
                    <a:invGamma/>
                  </a:srgbClr>
                </a:gs>
                <a:gs pos="100000">
                  <a:srgbClr val="4987E3"/>
                </a:gs>
              </a:gsLst>
              <a:lin ang="2700000" scaled="1"/>
            </a:gradFill>
            <a:ln w="9525">
              <a:solidFill>
                <a:srgbClr val="000000"/>
              </a:solidFill>
              <a:miter lim="800000"/>
              <a:headEnd/>
              <a:tailEnd/>
            </a:ln>
            <a:effectLst/>
          </p:spPr>
          <p:txBody>
            <a:bodyPr wrap="none" anchor="ctr"/>
            <a:lstStyle/>
            <a:p>
              <a:pPr>
                <a:defRPr/>
              </a:pPr>
              <a:endParaRPr lang="en-US" sz="1350" kern="0">
                <a:solidFill>
                  <a:sysClr val="windowText" lastClr="000000"/>
                </a:solidFill>
                <a:latin typeface="Arial" panose="020B0604020202020204" pitchFamily="34" charset="0"/>
              </a:endParaRPr>
            </a:p>
          </p:txBody>
        </p:sp>
      </p:grpSp>
      <p:sp>
        <p:nvSpPr>
          <p:cNvPr id="39" name="Text Box 13"/>
          <p:cNvSpPr txBox="1">
            <a:spLocks noChangeArrowheads="1"/>
          </p:cNvSpPr>
          <p:nvPr/>
        </p:nvSpPr>
        <p:spPr bwMode="gray">
          <a:xfrm>
            <a:off x="970239" y="2303161"/>
            <a:ext cx="361401" cy="346230"/>
          </a:xfrm>
          <a:prstGeom prst="rect">
            <a:avLst/>
          </a:prstGeom>
          <a:noFill/>
          <a:ln>
            <a:noFill/>
          </a:ln>
          <a:effectLst/>
        </p:spPr>
        <p:txBody>
          <a:bodyPr wrap="square" lIns="68561" tIns="34281" rIns="68561" bIns="34281">
            <a:spAutoFit/>
          </a:bodyPr>
          <a:lstStyle>
            <a:lvl1pPr>
              <a:defRPr sz="2800">
                <a:solidFill>
                  <a:schemeClr val="tx1"/>
                </a:solidFill>
                <a:latin typeface="Arial" pitchFamily="34" charset="0"/>
              </a:defRPr>
            </a:lvl1pPr>
            <a:lvl2pPr>
              <a:defRPr sz="2400">
                <a:solidFill>
                  <a:schemeClr val="tx1"/>
                </a:solidFill>
                <a:latin typeface="Arial" pitchFamily="34" charset="0"/>
              </a:defRPr>
            </a:lvl2pPr>
            <a:lvl3pPr>
              <a:defRPr sz="2000">
                <a:solidFill>
                  <a:schemeClr val="tx1"/>
                </a:solidFill>
                <a:latin typeface="Arial" pitchFamily="34" charset="0"/>
              </a:defRPr>
            </a:lvl3pPr>
            <a:lvl4pPr>
              <a:defRPr>
                <a:solidFill>
                  <a:schemeClr val="tx1"/>
                </a:solidFill>
                <a:latin typeface="Arial" pitchFamily="34" charset="0"/>
              </a:defRPr>
            </a:lvl4pPr>
            <a:lvl5pPr>
              <a:defRPr>
                <a:solidFill>
                  <a:schemeClr val="tx1"/>
                </a:solidFill>
                <a:latin typeface="Arial" pitchFamily="34" charset="0"/>
              </a:defRPr>
            </a:lvl5pPr>
            <a:lvl6pPr eaLnBrk="0" fontAlgn="base" hangingPunct="0">
              <a:spcBef>
                <a:spcPct val="20000"/>
              </a:spcBef>
              <a:spcAft>
                <a:spcPct val="0"/>
              </a:spcAft>
              <a:buChar char="»"/>
              <a:defRPr>
                <a:solidFill>
                  <a:schemeClr val="tx1"/>
                </a:solidFill>
                <a:latin typeface="Arial" pitchFamily="34" charset="0"/>
              </a:defRPr>
            </a:lvl6pPr>
            <a:lvl7pPr eaLnBrk="0" fontAlgn="base" hangingPunct="0">
              <a:spcBef>
                <a:spcPct val="20000"/>
              </a:spcBef>
              <a:spcAft>
                <a:spcPct val="0"/>
              </a:spcAft>
              <a:buChar char="»"/>
              <a:defRPr>
                <a:solidFill>
                  <a:schemeClr val="tx1"/>
                </a:solidFill>
                <a:latin typeface="Arial" pitchFamily="34" charset="0"/>
              </a:defRPr>
            </a:lvl7pPr>
            <a:lvl8pPr eaLnBrk="0" fontAlgn="base" hangingPunct="0">
              <a:spcBef>
                <a:spcPct val="20000"/>
              </a:spcBef>
              <a:spcAft>
                <a:spcPct val="0"/>
              </a:spcAft>
              <a:buChar char="»"/>
              <a:defRPr>
                <a:solidFill>
                  <a:schemeClr val="tx1"/>
                </a:solidFill>
                <a:latin typeface="Arial" pitchFamily="34" charset="0"/>
              </a:defRPr>
            </a:lvl8pPr>
            <a:lvl9pPr eaLnBrk="0" fontAlgn="base" hangingPunct="0">
              <a:spcBef>
                <a:spcPct val="20000"/>
              </a:spcBef>
              <a:spcAft>
                <a:spcPct val="0"/>
              </a:spcAft>
              <a:buChar char="»"/>
              <a:defRPr>
                <a:solidFill>
                  <a:schemeClr val="tx1"/>
                </a:solidFill>
                <a:latin typeface="Arial" pitchFamily="34" charset="0"/>
              </a:defRPr>
            </a:lvl9pPr>
          </a:lstStyle>
          <a:p>
            <a:pPr algn="ctr">
              <a:defRPr/>
            </a:pPr>
            <a:r>
              <a:rPr lang="en-US" sz="1800" kern="0" dirty="0">
                <a:solidFill>
                  <a:srgbClr val="FFFFFF"/>
                </a:solidFill>
              </a:rPr>
              <a:t>I</a:t>
            </a:r>
          </a:p>
        </p:txBody>
      </p:sp>
      <p:sp>
        <p:nvSpPr>
          <p:cNvPr id="40" name="Text Box 16"/>
          <p:cNvSpPr txBox="1">
            <a:spLocks noChangeArrowheads="1"/>
          </p:cNvSpPr>
          <p:nvPr/>
        </p:nvSpPr>
        <p:spPr bwMode="gray">
          <a:xfrm>
            <a:off x="1139898" y="3692237"/>
            <a:ext cx="364645" cy="346230"/>
          </a:xfrm>
          <a:prstGeom prst="rect">
            <a:avLst/>
          </a:prstGeom>
          <a:noFill/>
          <a:ln>
            <a:noFill/>
          </a:ln>
          <a:effectLst/>
        </p:spPr>
        <p:txBody>
          <a:bodyPr wrap="square" lIns="68561" tIns="34281" rIns="68561" bIns="34281">
            <a:spAutoFit/>
          </a:bodyPr>
          <a:lstStyle>
            <a:lvl1pPr>
              <a:defRPr sz="2800">
                <a:solidFill>
                  <a:schemeClr val="tx1"/>
                </a:solidFill>
                <a:latin typeface="Arial" pitchFamily="34" charset="0"/>
              </a:defRPr>
            </a:lvl1pPr>
            <a:lvl2pPr>
              <a:defRPr sz="2400">
                <a:solidFill>
                  <a:schemeClr val="tx1"/>
                </a:solidFill>
                <a:latin typeface="Arial" pitchFamily="34" charset="0"/>
              </a:defRPr>
            </a:lvl2pPr>
            <a:lvl3pPr>
              <a:defRPr sz="2000">
                <a:solidFill>
                  <a:schemeClr val="tx1"/>
                </a:solidFill>
                <a:latin typeface="Arial" pitchFamily="34" charset="0"/>
              </a:defRPr>
            </a:lvl3pPr>
            <a:lvl4pPr>
              <a:defRPr>
                <a:solidFill>
                  <a:schemeClr val="tx1"/>
                </a:solidFill>
                <a:latin typeface="Arial" pitchFamily="34" charset="0"/>
              </a:defRPr>
            </a:lvl4pPr>
            <a:lvl5pPr>
              <a:defRPr>
                <a:solidFill>
                  <a:schemeClr val="tx1"/>
                </a:solidFill>
                <a:latin typeface="Arial" pitchFamily="34" charset="0"/>
              </a:defRPr>
            </a:lvl5pPr>
            <a:lvl6pPr eaLnBrk="0" fontAlgn="base" hangingPunct="0">
              <a:spcBef>
                <a:spcPct val="20000"/>
              </a:spcBef>
              <a:spcAft>
                <a:spcPct val="0"/>
              </a:spcAft>
              <a:buChar char="»"/>
              <a:defRPr>
                <a:solidFill>
                  <a:schemeClr val="tx1"/>
                </a:solidFill>
                <a:latin typeface="Arial" pitchFamily="34" charset="0"/>
              </a:defRPr>
            </a:lvl6pPr>
            <a:lvl7pPr eaLnBrk="0" fontAlgn="base" hangingPunct="0">
              <a:spcBef>
                <a:spcPct val="20000"/>
              </a:spcBef>
              <a:spcAft>
                <a:spcPct val="0"/>
              </a:spcAft>
              <a:buChar char="»"/>
              <a:defRPr>
                <a:solidFill>
                  <a:schemeClr val="tx1"/>
                </a:solidFill>
                <a:latin typeface="Arial" pitchFamily="34" charset="0"/>
              </a:defRPr>
            </a:lvl7pPr>
            <a:lvl8pPr eaLnBrk="0" fontAlgn="base" hangingPunct="0">
              <a:spcBef>
                <a:spcPct val="20000"/>
              </a:spcBef>
              <a:spcAft>
                <a:spcPct val="0"/>
              </a:spcAft>
              <a:buChar char="»"/>
              <a:defRPr>
                <a:solidFill>
                  <a:schemeClr val="tx1"/>
                </a:solidFill>
                <a:latin typeface="Arial" pitchFamily="34" charset="0"/>
              </a:defRPr>
            </a:lvl8pPr>
            <a:lvl9pPr eaLnBrk="0" fontAlgn="base" hangingPunct="0">
              <a:spcBef>
                <a:spcPct val="20000"/>
              </a:spcBef>
              <a:spcAft>
                <a:spcPct val="0"/>
              </a:spcAft>
              <a:buChar char="»"/>
              <a:defRPr>
                <a:solidFill>
                  <a:schemeClr val="tx1"/>
                </a:solidFill>
                <a:latin typeface="Arial" pitchFamily="34" charset="0"/>
              </a:defRPr>
            </a:lvl9pPr>
          </a:lstStyle>
          <a:p>
            <a:pPr algn="ctr">
              <a:defRPr/>
            </a:pPr>
            <a:r>
              <a:rPr lang="en-US" sz="1800" kern="0" dirty="0">
                <a:solidFill>
                  <a:srgbClr val="FFFFFF"/>
                </a:solidFill>
              </a:rPr>
              <a:t>II</a:t>
            </a:r>
          </a:p>
        </p:txBody>
      </p:sp>
      <p:grpSp>
        <p:nvGrpSpPr>
          <p:cNvPr id="19467" name="Group 17"/>
          <p:cNvGrpSpPr>
            <a:grpSpLocks/>
          </p:cNvGrpSpPr>
          <p:nvPr/>
        </p:nvGrpSpPr>
        <p:grpSpPr bwMode="auto">
          <a:xfrm>
            <a:off x="1087039" y="4728558"/>
            <a:ext cx="473528" cy="941650"/>
            <a:chOff x="1110" y="2656"/>
            <a:chExt cx="1549" cy="1351"/>
          </a:xfrm>
        </p:grpSpPr>
        <p:sp>
          <p:nvSpPr>
            <p:cNvPr id="42" name="AutoShape 18"/>
            <p:cNvSpPr>
              <a:spLocks noChangeArrowheads="1"/>
            </p:cNvSpPr>
            <p:nvPr/>
          </p:nvSpPr>
          <p:spPr bwMode="gray">
            <a:xfrm>
              <a:off x="1122" y="2680"/>
              <a:ext cx="1537" cy="1327"/>
            </a:xfrm>
            <a:prstGeom prst="hexagon">
              <a:avLst>
                <a:gd name="adj" fmla="val 28916"/>
                <a:gd name="vf" fmla="val 115470"/>
              </a:avLst>
            </a:prstGeom>
            <a:solidFill>
              <a:srgbClr val="808080"/>
            </a:solidFill>
            <a:ln>
              <a:noFill/>
            </a:ln>
            <a:effectLst/>
          </p:spPr>
          <p:txBody>
            <a:bodyPr wrap="none" anchor="ctr"/>
            <a:lstStyle/>
            <a:p>
              <a:pPr>
                <a:defRPr/>
              </a:pPr>
              <a:endParaRPr lang="vi-VN" sz="1350" kern="0">
                <a:solidFill>
                  <a:sysClr val="windowText" lastClr="000000"/>
                </a:solidFill>
                <a:latin typeface="Arial" panose="020B0604020202020204" pitchFamily="34" charset="0"/>
              </a:endParaRPr>
            </a:p>
          </p:txBody>
        </p:sp>
        <p:sp>
          <p:nvSpPr>
            <p:cNvPr id="43" name="AutoShape 19"/>
            <p:cNvSpPr>
              <a:spLocks noChangeArrowheads="1"/>
            </p:cNvSpPr>
            <p:nvPr/>
          </p:nvSpPr>
          <p:spPr bwMode="gray">
            <a:xfrm>
              <a:off x="1110" y="2656"/>
              <a:ext cx="1537" cy="1327"/>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a:effectLst/>
          </p:spPr>
          <p:txBody>
            <a:bodyPr wrap="none" anchor="ctr"/>
            <a:lstStyle/>
            <a:p>
              <a:pPr>
                <a:defRPr/>
              </a:pPr>
              <a:endParaRPr lang="vi-VN" sz="1350" kern="0">
                <a:solidFill>
                  <a:sysClr val="windowText" lastClr="000000"/>
                </a:solidFill>
                <a:latin typeface="Arial" panose="020B0604020202020204" pitchFamily="34" charset="0"/>
              </a:endParaRPr>
            </a:p>
          </p:txBody>
        </p:sp>
        <p:sp>
          <p:nvSpPr>
            <p:cNvPr id="44" name="AutoShape 20"/>
            <p:cNvSpPr>
              <a:spLocks noChangeArrowheads="1"/>
            </p:cNvSpPr>
            <p:nvPr/>
          </p:nvSpPr>
          <p:spPr bwMode="gray">
            <a:xfrm>
              <a:off x="1199" y="2738"/>
              <a:ext cx="1350" cy="1167"/>
            </a:xfrm>
            <a:prstGeom prst="hexagon">
              <a:avLst>
                <a:gd name="adj" fmla="val 28896"/>
                <a:gd name="vf" fmla="val 115470"/>
              </a:avLst>
            </a:prstGeom>
            <a:gradFill rotWithShape="1">
              <a:gsLst>
                <a:gs pos="0">
                  <a:srgbClr val="D9520F">
                    <a:gamma/>
                    <a:shade val="46275"/>
                    <a:invGamma/>
                  </a:srgbClr>
                </a:gs>
                <a:gs pos="100000">
                  <a:srgbClr val="D9520F"/>
                </a:gs>
              </a:gsLst>
              <a:lin ang="2700000" scaled="1"/>
            </a:gradFill>
            <a:ln w="9525">
              <a:solidFill>
                <a:srgbClr val="000000"/>
              </a:solidFill>
              <a:miter lim="800000"/>
              <a:headEnd/>
              <a:tailEnd/>
            </a:ln>
            <a:effectLst/>
          </p:spPr>
          <p:txBody>
            <a:bodyPr wrap="none" anchor="ctr"/>
            <a:lstStyle/>
            <a:p>
              <a:pPr>
                <a:defRPr/>
              </a:pPr>
              <a:endParaRPr lang="en-US" sz="1350" kern="0">
                <a:solidFill>
                  <a:sysClr val="windowText" lastClr="000000"/>
                </a:solidFill>
                <a:latin typeface="Arial" panose="020B0604020202020204" pitchFamily="34" charset="0"/>
              </a:endParaRPr>
            </a:p>
          </p:txBody>
        </p:sp>
      </p:grpSp>
      <p:sp>
        <p:nvSpPr>
          <p:cNvPr id="31" name="Text Box 16"/>
          <p:cNvSpPr txBox="1">
            <a:spLocks noChangeArrowheads="1"/>
          </p:cNvSpPr>
          <p:nvPr/>
        </p:nvSpPr>
        <p:spPr bwMode="gray">
          <a:xfrm>
            <a:off x="1087039" y="5017894"/>
            <a:ext cx="463064" cy="346230"/>
          </a:xfrm>
          <a:prstGeom prst="rect">
            <a:avLst/>
          </a:prstGeom>
          <a:noFill/>
          <a:ln>
            <a:noFill/>
          </a:ln>
          <a:effectLst/>
        </p:spPr>
        <p:txBody>
          <a:bodyPr wrap="square" lIns="68561" tIns="34281" rIns="68561" bIns="34281">
            <a:spAutoFit/>
          </a:bodyPr>
          <a:lstStyle>
            <a:lvl1pPr>
              <a:defRPr sz="2800">
                <a:solidFill>
                  <a:schemeClr val="tx1"/>
                </a:solidFill>
                <a:latin typeface="Arial" pitchFamily="34" charset="0"/>
              </a:defRPr>
            </a:lvl1pPr>
            <a:lvl2pPr>
              <a:defRPr sz="2400">
                <a:solidFill>
                  <a:schemeClr val="tx1"/>
                </a:solidFill>
                <a:latin typeface="Arial" pitchFamily="34" charset="0"/>
              </a:defRPr>
            </a:lvl2pPr>
            <a:lvl3pPr>
              <a:defRPr sz="2000">
                <a:solidFill>
                  <a:schemeClr val="tx1"/>
                </a:solidFill>
                <a:latin typeface="Arial" pitchFamily="34" charset="0"/>
              </a:defRPr>
            </a:lvl3pPr>
            <a:lvl4pPr>
              <a:defRPr>
                <a:solidFill>
                  <a:schemeClr val="tx1"/>
                </a:solidFill>
                <a:latin typeface="Arial" pitchFamily="34" charset="0"/>
              </a:defRPr>
            </a:lvl4pPr>
            <a:lvl5pPr>
              <a:defRPr>
                <a:solidFill>
                  <a:schemeClr val="tx1"/>
                </a:solidFill>
                <a:latin typeface="Arial" pitchFamily="34" charset="0"/>
              </a:defRPr>
            </a:lvl5pPr>
            <a:lvl6pPr eaLnBrk="0" fontAlgn="base" hangingPunct="0">
              <a:spcBef>
                <a:spcPct val="20000"/>
              </a:spcBef>
              <a:spcAft>
                <a:spcPct val="0"/>
              </a:spcAft>
              <a:buChar char="»"/>
              <a:defRPr>
                <a:solidFill>
                  <a:schemeClr val="tx1"/>
                </a:solidFill>
                <a:latin typeface="Arial" pitchFamily="34" charset="0"/>
              </a:defRPr>
            </a:lvl6pPr>
            <a:lvl7pPr eaLnBrk="0" fontAlgn="base" hangingPunct="0">
              <a:spcBef>
                <a:spcPct val="20000"/>
              </a:spcBef>
              <a:spcAft>
                <a:spcPct val="0"/>
              </a:spcAft>
              <a:buChar char="»"/>
              <a:defRPr>
                <a:solidFill>
                  <a:schemeClr val="tx1"/>
                </a:solidFill>
                <a:latin typeface="Arial" pitchFamily="34" charset="0"/>
              </a:defRPr>
            </a:lvl7pPr>
            <a:lvl8pPr eaLnBrk="0" fontAlgn="base" hangingPunct="0">
              <a:spcBef>
                <a:spcPct val="20000"/>
              </a:spcBef>
              <a:spcAft>
                <a:spcPct val="0"/>
              </a:spcAft>
              <a:buChar char="»"/>
              <a:defRPr>
                <a:solidFill>
                  <a:schemeClr val="tx1"/>
                </a:solidFill>
                <a:latin typeface="Arial" pitchFamily="34" charset="0"/>
              </a:defRPr>
            </a:lvl8pPr>
            <a:lvl9pPr eaLnBrk="0" fontAlgn="base" hangingPunct="0">
              <a:spcBef>
                <a:spcPct val="20000"/>
              </a:spcBef>
              <a:spcAft>
                <a:spcPct val="0"/>
              </a:spcAft>
              <a:buChar char="»"/>
              <a:defRPr>
                <a:solidFill>
                  <a:schemeClr val="tx1"/>
                </a:solidFill>
                <a:latin typeface="Arial" pitchFamily="34" charset="0"/>
              </a:defRPr>
            </a:lvl9pPr>
          </a:lstStyle>
          <a:p>
            <a:pPr algn="ctr">
              <a:defRPr/>
            </a:pPr>
            <a:r>
              <a:rPr lang="en-US" sz="1800" kern="0" dirty="0">
                <a:solidFill>
                  <a:srgbClr val="FFFFFF"/>
                </a:solidFill>
              </a:rPr>
              <a:t>III</a:t>
            </a:r>
          </a:p>
        </p:txBody>
      </p:sp>
      <p:sp>
        <p:nvSpPr>
          <p:cNvPr id="3" name="Rectangle 2"/>
          <p:cNvSpPr/>
          <p:nvPr/>
        </p:nvSpPr>
        <p:spPr>
          <a:xfrm>
            <a:off x="2743201" y="971552"/>
            <a:ext cx="3829050" cy="438563"/>
          </a:xfrm>
          <a:prstGeom prst="rect">
            <a:avLst/>
          </a:prstGeom>
        </p:spPr>
        <p:txBody>
          <a:bodyPr wrap="square" lIns="68561" tIns="34281" rIns="68561" bIns="34281">
            <a:spAutoFit/>
          </a:bodyPr>
          <a:lstStyle/>
          <a:p>
            <a:pPr algn="ctr" fontAlgn="base">
              <a:spcBef>
                <a:spcPct val="0"/>
              </a:spcBef>
              <a:spcAft>
                <a:spcPct val="0"/>
              </a:spcAft>
            </a:pPr>
            <a:r>
              <a:rPr lang="en-US" sz="2400" b="1" dirty="0">
                <a:solidFill>
                  <a:srgbClr val="FFFFFF"/>
                </a:solidFill>
                <a:latin typeface="Times New Roman" panose="02020603050405020304" pitchFamily="18" charset="0"/>
                <a:cs typeface="Times New Roman" panose="02020603050405020304" pitchFamily="18" charset="0"/>
              </a:rPr>
              <a:t>PHẦN I</a:t>
            </a:r>
            <a:endParaRPr lang="en-US" sz="2400" b="1" dirty="0">
              <a:solidFill>
                <a:srgbClr val="FFFFFF"/>
              </a:solidFill>
              <a:latin typeface="Arial" panose="020B0604020202020204" pitchFamily="34" charset="0"/>
            </a:endParaRPr>
          </a:p>
        </p:txBody>
      </p:sp>
      <p:sp>
        <p:nvSpPr>
          <p:cNvPr id="4" name="Rectangle 3"/>
          <p:cNvSpPr/>
          <p:nvPr/>
        </p:nvSpPr>
        <p:spPr>
          <a:xfrm>
            <a:off x="2317575" y="2203123"/>
            <a:ext cx="5511977" cy="941778"/>
          </a:xfrm>
          <a:prstGeom prst="rect">
            <a:avLst/>
          </a:prstGeom>
        </p:spPr>
        <p:txBody>
          <a:bodyPr wrap="square" lIns="68561" tIns="34281" rIns="68561" bIns="34281">
            <a:spAutoFit/>
          </a:bodyPr>
          <a:lstStyle/>
          <a:p>
            <a:pPr indent="342808" algn="just" fontAlgn="base">
              <a:lnSpc>
                <a:spcPct val="105000"/>
              </a:lnSpc>
              <a:spcBef>
                <a:spcPts val="300"/>
              </a:spcBef>
              <a:spcAft>
                <a:spcPts val="300"/>
              </a:spcAft>
            </a:pPr>
            <a:r>
              <a:rPr lang="en-US" dirty="0" err="1">
                <a:solidFill>
                  <a:srgbClr val="08087E"/>
                </a:solidFill>
                <a:latin typeface="Times New Roman" panose="02020603050405020304" pitchFamily="18" charset="0"/>
                <a:ea typeface="Times New Roman" panose="02020603050405020304" pitchFamily="18" charset="0"/>
              </a:rPr>
              <a:t>Phát</a:t>
            </a:r>
            <a:r>
              <a:rPr lang="en-US" dirty="0">
                <a:solidFill>
                  <a:srgbClr val="08087E"/>
                </a:solidFill>
                <a:latin typeface="Times New Roman" panose="02020603050405020304" pitchFamily="18" charset="0"/>
                <a:ea typeface="Times New Roman" panose="02020603050405020304" pitchFamily="18" charset="0"/>
              </a:rPr>
              <a:t> </a:t>
            </a:r>
            <a:r>
              <a:rPr lang="en-US" dirty="0" err="1">
                <a:solidFill>
                  <a:srgbClr val="08087E"/>
                </a:solidFill>
                <a:latin typeface="Times New Roman" panose="02020603050405020304" pitchFamily="18" charset="0"/>
                <a:ea typeface="Times New Roman" panose="02020603050405020304" pitchFamily="18" charset="0"/>
              </a:rPr>
              <a:t>huy</a:t>
            </a:r>
            <a:r>
              <a:rPr lang="en-US" dirty="0">
                <a:solidFill>
                  <a:srgbClr val="08087E"/>
                </a:solidFill>
                <a:latin typeface="Times New Roman" panose="02020603050405020304" pitchFamily="18" charset="0"/>
                <a:ea typeface="Times New Roman" panose="02020603050405020304" pitchFamily="18" charset="0"/>
              </a:rPr>
              <a:t> </a:t>
            </a:r>
            <a:r>
              <a:rPr lang="en-US" dirty="0" err="1">
                <a:solidFill>
                  <a:srgbClr val="08087E"/>
                </a:solidFill>
                <a:latin typeface="Times New Roman" panose="02020603050405020304" pitchFamily="18" charset="0"/>
                <a:ea typeface="Times New Roman" panose="02020603050405020304" pitchFamily="18" charset="0"/>
              </a:rPr>
              <a:t>quyền</a:t>
            </a:r>
            <a:r>
              <a:rPr lang="en-US" dirty="0">
                <a:solidFill>
                  <a:srgbClr val="08087E"/>
                </a:solidFill>
                <a:latin typeface="Times New Roman" panose="02020603050405020304" pitchFamily="18" charset="0"/>
                <a:ea typeface="Times New Roman" panose="02020603050405020304" pitchFamily="18" charset="0"/>
              </a:rPr>
              <a:t> </a:t>
            </a:r>
            <a:r>
              <a:rPr lang="en-US" dirty="0" err="1">
                <a:solidFill>
                  <a:srgbClr val="08087E"/>
                </a:solidFill>
                <a:latin typeface="Times New Roman" panose="02020603050405020304" pitchFamily="18" charset="0"/>
                <a:ea typeface="Times New Roman" panose="02020603050405020304" pitchFamily="18" charset="0"/>
              </a:rPr>
              <a:t>làm</a:t>
            </a:r>
            <a:r>
              <a:rPr lang="en-US" dirty="0">
                <a:solidFill>
                  <a:srgbClr val="08087E"/>
                </a:solidFill>
                <a:latin typeface="Times New Roman" panose="02020603050405020304" pitchFamily="18" charset="0"/>
                <a:ea typeface="Times New Roman" panose="02020603050405020304" pitchFamily="18" charset="0"/>
              </a:rPr>
              <a:t> </a:t>
            </a:r>
            <a:r>
              <a:rPr lang="en-US" dirty="0" err="1">
                <a:solidFill>
                  <a:srgbClr val="08087E"/>
                </a:solidFill>
                <a:latin typeface="Times New Roman" panose="02020603050405020304" pitchFamily="18" charset="0"/>
                <a:ea typeface="Times New Roman" panose="02020603050405020304" pitchFamily="18" charset="0"/>
              </a:rPr>
              <a:t>chủ</a:t>
            </a:r>
            <a:r>
              <a:rPr lang="en-US" dirty="0">
                <a:solidFill>
                  <a:srgbClr val="08087E"/>
                </a:solidFill>
                <a:latin typeface="Times New Roman" panose="02020603050405020304" pitchFamily="18" charset="0"/>
                <a:ea typeface="Times New Roman" panose="02020603050405020304" pitchFamily="18" charset="0"/>
              </a:rPr>
              <a:t> </a:t>
            </a:r>
            <a:r>
              <a:rPr lang="en-US" dirty="0" err="1">
                <a:solidFill>
                  <a:srgbClr val="08087E"/>
                </a:solidFill>
                <a:latin typeface="Times New Roman" panose="02020603050405020304" pitchFamily="18" charset="0"/>
                <a:ea typeface="Times New Roman" panose="02020603050405020304" pitchFamily="18" charset="0"/>
              </a:rPr>
              <a:t>của</a:t>
            </a:r>
            <a:r>
              <a:rPr lang="en-US" dirty="0">
                <a:solidFill>
                  <a:srgbClr val="08087E"/>
                </a:solidFill>
                <a:latin typeface="Times New Roman" panose="02020603050405020304" pitchFamily="18" charset="0"/>
                <a:ea typeface="Times New Roman" panose="02020603050405020304" pitchFamily="18" charset="0"/>
              </a:rPr>
              <a:t> </a:t>
            </a:r>
            <a:r>
              <a:rPr lang="en-US" dirty="0" err="1">
                <a:solidFill>
                  <a:srgbClr val="08087E"/>
                </a:solidFill>
                <a:latin typeface="Times New Roman" panose="02020603050405020304" pitchFamily="18" charset="0"/>
                <a:ea typeface="Times New Roman" panose="02020603050405020304" pitchFamily="18" charset="0"/>
              </a:rPr>
              <a:t>cán</a:t>
            </a:r>
            <a:r>
              <a:rPr lang="en-US" dirty="0">
                <a:solidFill>
                  <a:srgbClr val="08087E"/>
                </a:solidFill>
                <a:latin typeface="Times New Roman" panose="02020603050405020304" pitchFamily="18" charset="0"/>
                <a:ea typeface="Times New Roman" panose="02020603050405020304" pitchFamily="18" charset="0"/>
              </a:rPr>
              <a:t> </a:t>
            </a:r>
            <a:r>
              <a:rPr lang="en-US" dirty="0" err="1">
                <a:solidFill>
                  <a:srgbClr val="08087E"/>
                </a:solidFill>
                <a:latin typeface="Times New Roman" panose="02020603050405020304" pitchFamily="18" charset="0"/>
                <a:ea typeface="Times New Roman" panose="02020603050405020304" pitchFamily="18" charset="0"/>
              </a:rPr>
              <a:t>bộ</a:t>
            </a:r>
            <a:r>
              <a:rPr lang="en-US" dirty="0">
                <a:solidFill>
                  <a:srgbClr val="08087E"/>
                </a:solidFill>
                <a:latin typeface="Times New Roman" panose="02020603050405020304" pitchFamily="18" charset="0"/>
                <a:ea typeface="Times New Roman" panose="02020603050405020304" pitchFamily="18" charset="0"/>
              </a:rPr>
              <a:t>, </a:t>
            </a:r>
            <a:r>
              <a:rPr lang="en-US" dirty="0" err="1">
                <a:solidFill>
                  <a:srgbClr val="08087E"/>
                </a:solidFill>
                <a:latin typeface="Times New Roman" panose="02020603050405020304" pitchFamily="18" charset="0"/>
                <a:ea typeface="Times New Roman" panose="02020603050405020304" pitchFamily="18" charset="0"/>
              </a:rPr>
              <a:t>viên</a:t>
            </a:r>
            <a:r>
              <a:rPr lang="en-US" dirty="0">
                <a:solidFill>
                  <a:srgbClr val="08087E"/>
                </a:solidFill>
                <a:latin typeface="Times New Roman" panose="02020603050405020304" pitchFamily="18" charset="0"/>
                <a:ea typeface="Times New Roman" panose="02020603050405020304" pitchFamily="18" charset="0"/>
              </a:rPr>
              <a:t> </a:t>
            </a:r>
            <a:r>
              <a:rPr lang="en-US" dirty="0" err="1">
                <a:solidFill>
                  <a:srgbClr val="08087E"/>
                </a:solidFill>
                <a:latin typeface="Times New Roman" panose="02020603050405020304" pitchFamily="18" charset="0"/>
                <a:ea typeface="Times New Roman" panose="02020603050405020304" pitchFamily="18" charset="0"/>
              </a:rPr>
              <a:t>chức</a:t>
            </a:r>
            <a:r>
              <a:rPr lang="en-US" dirty="0">
                <a:solidFill>
                  <a:srgbClr val="08087E"/>
                </a:solidFill>
                <a:latin typeface="Times New Roman" panose="02020603050405020304" pitchFamily="18" charset="0"/>
                <a:ea typeface="Times New Roman" panose="02020603050405020304" pitchFamily="18" charset="0"/>
              </a:rPr>
              <a:t> </a:t>
            </a:r>
            <a:r>
              <a:rPr lang="en-US" dirty="0" err="1">
                <a:solidFill>
                  <a:srgbClr val="08087E"/>
                </a:solidFill>
                <a:latin typeface="Times New Roman" panose="02020603050405020304" pitchFamily="18" charset="0"/>
                <a:ea typeface="Times New Roman" panose="02020603050405020304" pitchFamily="18" charset="0"/>
              </a:rPr>
              <a:t>và</a:t>
            </a:r>
            <a:r>
              <a:rPr lang="en-US" dirty="0">
                <a:solidFill>
                  <a:srgbClr val="08087E"/>
                </a:solidFill>
                <a:latin typeface="Times New Roman" panose="02020603050405020304" pitchFamily="18" charset="0"/>
                <a:ea typeface="Times New Roman" panose="02020603050405020304" pitchFamily="18" charset="0"/>
              </a:rPr>
              <a:t> </a:t>
            </a:r>
            <a:r>
              <a:rPr lang="en-US" dirty="0" err="1">
                <a:solidFill>
                  <a:srgbClr val="08087E"/>
                </a:solidFill>
                <a:latin typeface="Times New Roman" panose="02020603050405020304" pitchFamily="18" charset="0"/>
                <a:ea typeface="Times New Roman" panose="02020603050405020304" pitchFamily="18" charset="0"/>
              </a:rPr>
              <a:t>nâng</a:t>
            </a:r>
            <a:r>
              <a:rPr lang="en-US" dirty="0">
                <a:solidFill>
                  <a:srgbClr val="08087E"/>
                </a:solidFill>
                <a:latin typeface="Times New Roman" panose="02020603050405020304" pitchFamily="18" charset="0"/>
                <a:ea typeface="Times New Roman" panose="02020603050405020304" pitchFamily="18" charset="0"/>
              </a:rPr>
              <a:t> </a:t>
            </a:r>
            <a:r>
              <a:rPr lang="en-US" dirty="0" err="1">
                <a:solidFill>
                  <a:srgbClr val="08087E"/>
                </a:solidFill>
                <a:latin typeface="Times New Roman" panose="02020603050405020304" pitchFamily="18" charset="0"/>
                <a:ea typeface="Times New Roman" panose="02020603050405020304" pitchFamily="18" charset="0"/>
              </a:rPr>
              <a:t>cao</a:t>
            </a:r>
            <a:r>
              <a:rPr lang="en-US" dirty="0">
                <a:solidFill>
                  <a:srgbClr val="08087E"/>
                </a:solidFill>
                <a:latin typeface="Times New Roman" panose="02020603050405020304" pitchFamily="18" charset="0"/>
                <a:ea typeface="Times New Roman" panose="02020603050405020304" pitchFamily="18" charset="0"/>
              </a:rPr>
              <a:t> </a:t>
            </a:r>
            <a:r>
              <a:rPr lang="en-US" dirty="0" err="1">
                <a:solidFill>
                  <a:srgbClr val="08087E"/>
                </a:solidFill>
                <a:latin typeface="Times New Roman" panose="02020603050405020304" pitchFamily="18" charset="0"/>
                <a:ea typeface="Times New Roman" panose="02020603050405020304" pitchFamily="18" charset="0"/>
              </a:rPr>
              <a:t>trách</a:t>
            </a:r>
            <a:r>
              <a:rPr lang="en-US" dirty="0">
                <a:solidFill>
                  <a:srgbClr val="08087E"/>
                </a:solidFill>
                <a:latin typeface="Times New Roman" panose="02020603050405020304" pitchFamily="18" charset="0"/>
                <a:ea typeface="Times New Roman" panose="02020603050405020304" pitchFamily="18" charset="0"/>
              </a:rPr>
              <a:t> </a:t>
            </a:r>
            <a:r>
              <a:rPr lang="en-US" dirty="0" err="1">
                <a:solidFill>
                  <a:srgbClr val="08087E"/>
                </a:solidFill>
                <a:latin typeface="Times New Roman" panose="02020603050405020304" pitchFamily="18" charset="0"/>
                <a:ea typeface="Times New Roman" panose="02020603050405020304" pitchFamily="18" charset="0"/>
              </a:rPr>
              <a:t>nhiệm</a:t>
            </a:r>
            <a:r>
              <a:rPr lang="en-US" dirty="0">
                <a:solidFill>
                  <a:srgbClr val="08087E"/>
                </a:solidFill>
                <a:latin typeface="Times New Roman" panose="02020603050405020304" pitchFamily="18" charset="0"/>
                <a:ea typeface="Times New Roman" panose="02020603050405020304" pitchFamily="18" charset="0"/>
              </a:rPr>
              <a:t> </a:t>
            </a:r>
            <a:r>
              <a:rPr lang="en-US" dirty="0" err="1">
                <a:solidFill>
                  <a:srgbClr val="08087E"/>
                </a:solidFill>
                <a:latin typeface="Times New Roman" panose="02020603050405020304" pitchFamily="18" charset="0"/>
                <a:ea typeface="Times New Roman" panose="02020603050405020304" pitchFamily="18" charset="0"/>
              </a:rPr>
              <a:t>của</a:t>
            </a:r>
            <a:r>
              <a:rPr lang="en-US" dirty="0">
                <a:solidFill>
                  <a:srgbClr val="08087E"/>
                </a:solidFill>
                <a:latin typeface="Times New Roman" panose="02020603050405020304" pitchFamily="18" charset="0"/>
                <a:ea typeface="Times New Roman" panose="02020603050405020304" pitchFamily="18" charset="0"/>
              </a:rPr>
              <a:t> </a:t>
            </a:r>
            <a:r>
              <a:rPr lang="en-US" dirty="0" err="1">
                <a:solidFill>
                  <a:srgbClr val="08087E"/>
                </a:solidFill>
                <a:latin typeface="Times New Roman" panose="02020603050405020304" pitchFamily="18" charset="0"/>
                <a:ea typeface="Times New Roman" panose="02020603050405020304" pitchFamily="18" charset="0"/>
              </a:rPr>
              <a:t>người</a:t>
            </a:r>
            <a:r>
              <a:rPr lang="en-US" dirty="0">
                <a:solidFill>
                  <a:srgbClr val="08087E"/>
                </a:solidFill>
                <a:latin typeface="Times New Roman" panose="02020603050405020304" pitchFamily="18" charset="0"/>
                <a:ea typeface="Times New Roman" panose="02020603050405020304" pitchFamily="18" charset="0"/>
              </a:rPr>
              <a:t> </a:t>
            </a:r>
            <a:r>
              <a:rPr lang="en-US" dirty="0" err="1">
                <a:solidFill>
                  <a:srgbClr val="08087E"/>
                </a:solidFill>
                <a:latin typeface="Times New Roman" panose="02020603050405020304" pitchFamily="18" charset="0"/>
                <a:ea typeface="Times New Roman" panose="02020603050405020304" pitchFamily="18" charset="0"/>
              </a:rPr>
              <a:t>đứng</a:t>
            </a:r>
            <a:r>
              <a:rPr lang="en-US" dirty="0">
                <a:solidFill>
                  <a:srgbClr val="08087E"/>
                </a:solidFill>
                <a:latin typeface="Times New Roman" panose="02020603050405020304" pitchFamily="18" charset="0"/>
                <a:ea typeface="Times New Roman" panose="02020603050405020304" pitchFamily="18" charset="0"/>
              </a:rPr>
              <a:t> </a:t>
            </a:r>
            <a:r>
              <a:rPr lang="en-US" dirty="0" err="1">
                <a:solidFill>
                  <a:srgbClr val="08087E"/>
                </a:solidFill>
                <a:latin typeface="Times New Roman" panose="02020603050405020304" pitchFamily="18" charset="0"/>
                <a:ea typeface="Times New Roman" panose="02020603050405020304" pitchFamily="18" charset="0"/>
              </a:rPr>
              <a:t>đầu</a:t>
            </a:r>
            <a:r>
              <a:rPr lang="en-US" dirty="0">
                <a:solidFill>
                  <a:srgbClr val="08087E"/>
                </a:solidFill>
                <a:latin typeface="Times New Roman" panose="02020603050405020304" pitchFamily="18" charset="0"/>
                <a:ea typeface="Times New Roman" panose="02020603050405020304" pitchFamily="18" charset="0"/>
              </a:rPr>
              <a:t> </a:t>
            </a:r>
            <a:r>
              <a:rPr lang="en-US" dirty="0" err="1">
                <a:solidFill>
                  <a:srgbClr val="08087E"/>
                </a:solidFill>
                <a:latin typeface="Times New Roman" panose="02020603050405020304" pitchFamily="18" charset="0"/>
                <a:ea typeface="Times New Roman" panose="02020603050405020304" pitchFamily="18" charset="0"/>
              </a:rPr>
              <a:t>cơ</a:t>
            </a:r>
            <a:r>
              <a:rPr lang="en-US" dirty="0">
                <a:solidFill>
                  <a:srgbClr val="08087E"/>
                </a:solidFill>
                <a:latin typeface="Times New Roman" panose="02020603050405020304" pitchFamily="18" charset="0"/>
                <a:ea typeface="Times New Roman" panose="02020603050405020304" pitchFamily="18" charset="0"/>
              </a:rPr>
              <a:t> </a:t>
            </a:r>
            <a:r>
              <a:rPr lang="en-US" dirty="0" err="1">
                <a:solidFill>
                  <a:srgbClr val="08087E"/>
                </a:solidFill>
                <a:latin typeface="Times New Roman" panose="02020603050405020304" pitchFamily="18" charset="0"/>
                <a:ea typeface="Times New Roman" panose="02020603050405020304" pitchFamily="18" charset="0"/>
              </a:rPr>
              <a:t>quan</a:t>
            </a:r>
            <a:r>
              <a:rPr lang="en-US" dirty="0">
                <a:solidFill>
                  <a:srgbClr val="08087E"/>
                </a:solidFill>
                <a:latin typeface="Times New Roman" panose="02020603050405020304" pitchFamily="18" charset="0"/>
                <a:ea typeface="Times New Roman" panose="02020603050405020304" pitchFamily="18" charset="0"/>
              </a:rPr>
              <a:t>, </a:t>
            </a:r>
            <a:r>
              <a:rPr lang="en-US" dirty="0" err="1">
                <a:solidFill>
                  <a:srgbClr val="08087E"/>
                </a:solidFill>
                <a:latin typeface="Times New Roman" panose="02020603050405020304" pitchFamily="18" charset="0"/>
                <a:ea typeface="Times New Roman" panose="02020603050405020304" pitchFamily="18" charset="0"/>
              </a:rPr>
              <a:t>đơn</a:t>
            </a:r>
            <a:r>
              <a:rPr lang="en-US" dirty="0">
                <a:solidFill>
                  <a:srgbClr val="08087E"/>
                </a:solidFill>
                <a:latin typeface="Times New Roman" panose="02020603050405020304" pitchFamily="18" charset="0"/>
                <a:ea typeface="Times New Roman" panose="02020603050405020304" pitchFamily="18" charset="0"/>
              </a:rPr>
              <a:t> </a:t>
            </a:r>
            <a:r>
              <a:rPr lang="en-US" dirty="0" err="1">
                <a:solidFill>
                  <a:srgbClr val="08087E"/>
                </a:solidFill>
                <a:latin typeface="Times New Roman" panose="02020603050405020304" pitchFamily="18" charset="0"/>
                <a:ea typeface="Times New Roman" panose="02020603050405020304" pitchFamily="18" charset="0"/>
              </a:rPr>
              <a:t>vị</a:t>
            </a:r>
            <a:r>
              <a:rPr lang="en-US" dirty="0">
                <a:solidFill>
                  <a:srgbClr val="08087E"/>
                </a:solidFill>
                <a:latin typeface="Times New Roman" panose="02020603050405020304" pitchFamily="18" charset="0"/>
                <a:ea typeface="Times New Roman" panose="02020603050405020304" pitchFamily="18" charset="0"/>
              </a:rPr>
              <a:t>, </a:t>
            </a:r>
            <a:r>
              <a:rPr lang="en-US" dirty="0" err="1">
                <a:solidFill>
                  <a:srgbClr val="08087E"/>
                </a:solidFill>
                <a:latin typeface="Times New Roman" panose="02020603050405020304" pitchFamily="18" charset="0"/>
                <a:ea typeface="Times New Roman" panose="02020603050405020304" pitchFamily="18" charset="0"/>
              </a:rPr>
              <a:t>trường</a:t>
            </a:r>
            <a:r>
              <a:rPr lang="en-US" dirty="0">
                <a:solidFill>
                  <a:srgbClr val="08087E"/>
                </a:solidFill>
                <a:latin typeface="Times New Roman" panose="02020603050405020304" pitchFamily="18" charset="0"/>
                <a:ea typeface="Times New Roman" panose="02020603050405020304" pitchFamily="18" charset="0"/>
              </a:rPr>
              <a:t> </a:t>
            </a:r>
            <a:r>
              <a:rPr lang="en-US" dirty="0" err="1">
                <a:solidFill>
                  <a:srgbClr val="08087E"/>
                </a:solidFill>
                <a:latin typeface="Times New Roman" panose="02020603050405020304" pitchFamily="18" charset="0"/>
                <a:ea typeface="Times New Roman" panose="02020603050405020304" pitchFamily="18" charset="0"/>
              </a:rPr>
              <a:t>học</a:t>
            </a:r>
            <a:r>
              <a:rPr lang="en-US" dirty="0">
                <a:solidFill>
                  <a:srgbClr val="08087E"/>
                </a:solidFill>
                <a:latin typeface="Times New Roman" panose="02020603050405020304" pitchFamily="18" charset="0"/>
                <a:ea typeface="Times New Roman" panose="02020603050405020304" pitchFamily="18" charset="0"/>
              </a:rPr>
              <a:t>.</a:t>
            </a:r>
          </a:p>
        </p:txBody>
      </p:sp>
      <p:sp>
        <p:nvSpPr>
          <p:cNvPr id="5" name="Rectangle 4"/>
          <p:cNvSpPr/>
          <p:nvPr/>
        </p:nvSpPr>
        <p:spPr>
          <a:xfrm>
            <a:off x="1546455" y="1410115"/>
            <a:ext cx="6358352" cy="17028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68561" tIns="34281" rIns="68561" bIns="34281" rtlCol="0" anchor="ctr"/>
          <a:lstStyle/>
          <a:p>
            <a:pPr fontAlgn="base">
              <a:spcBef>
                <a:spcPct val="0"/>
              </a:spcBef>
              <a:spcAft>
                <a:spcPct val="0"/>
              </a:spcAft>
            </a:pP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Phát</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huy</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quyền</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làm</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chủ</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của</a:t>
            </a:r>
            <a:r>
              <a:rPr lang="en-US" sz="2400" b="1" dirty="0">
                <a:solidFill>
                  <a:srgbClr val="FFFFFF"/>
                </a:solidFill>
                <a:latin typeface="Arial" panose="020B0604020202020204" pitchFamily="34" charset="0"/>
                <a:cs typeface="Arial" panose="020B0604020202020204" pitchFamily="34" charset="0"/>
              </a:rPr>
              <a:t> CB, CCVC </a:t>
            </a:r>
            <a:r>
              <a:rPr lang="en-US" sz="2400" b="1" dirty="0" err="1">
                <a:solidFill>
                  <a:srgbClr val="FFFFFF"/>
                </a:solidFill>
                <a:latin typeface="Arial" panose="020B0604020202020204" pitchFamily="34" charset="0"/>
                <a:cs typeface="Arial" panose="020B0604020202020204" pitchFamily="34" charset="0"/>
              </a:rPr>
              <a:t>và</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nâng</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cao</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trách</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nhiệm</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của</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người</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đứng</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đầu</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cơ</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quan</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đơn</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vị</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trường</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học</a:t>
            </a:r>
            <a:r>
              <a:rPr lang="en-US" sz="2400" b="1" dirty="0">
                <a:solidFill>
                  <a:srgbClr val="FFFFFF"/>
                </a:solidFill>
                <a:latin typeface="Arial" panose="020B0604020202020204" pitchFamily="34" charset="0"/>
                <a:cs typeface="Arial" panose="020B0604020202020204" pitchFamily="34" charset="0"/>
              </a:rPr>
              <a:t>.</a:t>
            </a:r>
          </a:p>
        </p:txBody>
      </p:sp>
      <p:sp>
        <p:nvSpPr>
          <p:cNvPr id="6" name="Rectangle 5"/>
          <p:cNvSpPr/>
          <p:nvPr/>
        </p:nvSpPr>
        <p:spPr>
          <a:xfrm>
            <a:off x="1728991" y="3311310"/>
            <a:ext cx="6175819" cy="12647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68561" tIns="34281" rIns="68561" bIns="34281" rtlCol="0" anchor="ctr"/>
          <a:lstStyle/>
          <a:p>
            <a:pPr algn="ctr" fontAlgn="base">
              <a:spcBef>
                <a:spcPct val="0"/>
              </a:spcBef>
              <a:spcAft>
                <a:spcPct val="0"/>
              </a:spcAft>
            </a:pPr>
            <a:endParaRPr lang="en-US" sz="1350">
              <a:solidFill>
                <a:srgbClr val="FFFFFF"/>
              </a:solidFill>
              <a:latin typeface="Verdana"/>
            </a:endParaRPr>
          </a:p>
        </p:txBody>
      </p:sp>
      <p:sp>
        <p:nvSpPr>
          <p:cNvPr id="7" name="Rectangle 6"/>
          <p:cNvSpPr/>
          <p:nvPr/>
        </p:nvSpPr>
        <p:spPr>
          <a:xfrm>
            <a:off x="1541553" y="3161629"/>
            <a:ext cx="6287999" cy="1523476"/>
          </a:xfrm>
          <a:prstGeom prst="rect">
            <a:avLst/>
          </a:prstGeom>
        </p:spPr>
        <p:txBody>
          <a:bodyPr wrap="square" lIns="68561" tIns="34281" rIns="68561" bIns="34281">
            <a:spAutoFit/>
          </a:bodyPr>
          <a:lstStyle/>
          <a:p>
            <a:pPr indent="342808" algn="just" fontAlgn="base">
              <a:lnSpc>
                <a:spcPct val="105000"/>
              </a:lnSpc>
              <a:spcBef>
                <a:spcPts val="300"/>
              </a:spcBef>
              <a:spcAft>
                <a:spcPts val="300"/>
              </a:spcAft>
            </a:pP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Góp</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phần</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xây</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dựng</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đội</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ngũ</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CB, CCVC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có</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đủ</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phẩm</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chất</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chính</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trị</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phẩm</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chất</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đạo</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đức</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lối</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sống</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năng</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lực</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và</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trình</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độ</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chuyên</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môn</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nghiệp</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vụ</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làm</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việc</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có</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năng</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suất</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chất</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lượng</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hiệu</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quả</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đáp</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ứng</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yêu</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cầu</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phát</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triển</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và</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đổi</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mới</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của</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đất</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rgbClr val="FFFFFF"/>
                </a:solidFill>
                <a:latin typeface="Arial" panose="020B0604020202020204" pitchFamily="34" charset="0"/>
                <a:ea typeface="Times New Roman" panose="02020603050405020304" pitchFamily="18" charset="0"/>
                <a:cs typeface="Arial" panose="020B0604020202020204" pitchFamily="34" charset="0"/>
              </a:rPr>
              <a:t>nước</a:t>
            </a:r>
            <a:r>
              <a:rPr lang="en-US" b="1" dirty="0">
                <a:solidFill>
                  <a:srgbClr val="FFFFFF"/>
                </a:solidFill>
                <a:latin typeface="Arial" panose="020B0604020202020204" pitchFamily="34" charset="0"/>
                <a:ea typeface="Times New Roman" panose="02020603050405020304" pitchFamily="18" charset="0"/>
                <a:cs typeface="Arial" panose="020B0604020202020204" pitchFamily="34" charset="0"/>
              </a:rPr>
              <a:t>.</a:t>
            </a:r>
          </a:p>
        </p:txBody>
      </p:sp>
      <p:sp>
        <p:nvSpPr>
          <p:cNvPr id="8" name="Rectangle 7"/>
          <p:cNvSpPr/>
          <p:nvPr/>
        </p:nvSpPr>
        <p:spPr>
          <a:xfrm>
            <a:off x="1728991" y="4834787"/>
            <a:ext cx="6175816" cy="15465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68561" tIns="34281" rIns="68561" bIns="34281" rtlCol="0" anchor="ctr"/>
          <a:lstStyle/>
          <a:p>
            <a:pPr fontAlgn="base">
              <a:spcBef>
                <a:spcPct val="0"/>
              </a:spcBef>
              <a:spcAft>
                <a:spcPct val="0"/>
              </a:spcAft>
            </a:pPr>
            <a:r>
              <a:rPr lang="en-US" sz="2400" b="1" dirty="0" err="1">
                <a:solidFill>
                  <a:srgbClr val="FFFFFF"/>
                </a:solidFill>
                <a:latin typeface="Arial" panose="020B0604020202020204" pitchFamily="34" charset="0"/>
                <a:cs typeface="Arial" panose="020B0604020202020204" pitchFamily="34" charset="0"/>
              </a:rPr>
              <a:t>Phòng</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ngừa</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ngăn</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chặn</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và</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chống</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các</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hành</a:t>
            </a:r>
            <a:r>
              <a:rPr lang="en-US" sz="2400" b="1" dirty="0">
                <a:solidFill>
                  <a:srgbClr val="FFFFFF"/>
                </a:solidFill>
                <a:latin typeface="Arial" panose="020B0604020202020204" pitchFamily="34" charset="0"/>
                <a:cs typeface="Arial" panose="020B0604020202020204" pitchFamily="34" charset="0"/>
              </a:rPr>
              <a:t> vi </a:t>
            </a:r>
            <a:r>
              <a:rPr lang="en-US" sz="2400" b="1" dirty="0" err="1">
                <a:solidFill>
                  <a:srgbClr val="FFFFFF"/>
                </a:solidFill>
                <a:latin typeface="Arial" panose="020B0604020202020204" pitchFamily="34" charset="0"/>
                <a:cs typeface="Arial" panose="020B0604020202020204" pitchFamily="34" charset="0"/>
              </a:rPr>
              <a:t>tham</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nhũng</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lãng</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phí</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quan</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liêu</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phiền</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hà</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sách</a:t>
            </a:r>
            <a:r>
              <a:rPr lang="en-US" sz="2400" b="1" dirty="0">
                <a:solidFill>
                  <a:srgbClr val="FFFFFF"/>
                </a:solidFill>
                <a:latin typeface="Arial" panose="020B0604020202020204" pitchFamily="34" charset="0"/>
                <a:cs typeface="Arial" panose="020B0604020202020204" pitchFamily="34" charset="0"/>
              </a:rPr>
              <a:t> </a:t>
            </a:r>
            <a:r>
              <a:rPr lang="en-US" sz="2400" b="1" dirty="0" err="1">
                <a:solidFill>
                  <a:srgbClr val="FFFFFF"/>
                </a:solidFill>
                <a:latin typeface="Arial" panose="020B0604020202020204" pitchFamily="34" charset="0"/>
                <a:cs typeface="Arial" panose="020B0604020202020204" pitchFamily="34" charset="0"/>
              </a:rPr>
              <a:t>nhiễu</a:t>
            </a:r>
            <a:r>
              <a:rPr lang="en-US" sz="2400" b="1" dirty="0">
                <a:solidFill>
                  <a:srgbClr val="FFFFFF"/>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47893887"/>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755576" y="476672"/>
            <a:ext cx="7632848" cy="5695528"/>
          </a:xfrm>
        </p:spPr>
        <p:txBody>
          <a:bodyPr>
            <a:noAutofit/>
          </a:bodyPr>
          <a:lstStyle/>
          <a:p>
            <a:pPr algn="just"/>
            <a:r>
              <a:rPr lang="vi-VN" sz="2000" dirty="0" smtClean="0">
                <a:solidFill>
                  <a:srgbClr val="FF0000"/>
                </a:solidFill>
                <a:latin typeface="Arial" panose="020B0604020202020204" pitchFamily="34" charset="0"/>
                <a:cs typeface="Arial" panose="020B0604020202020204" pitchFamily="34" charset="0"/>
              </a:rPr>
              <a:t>09 </a:t>
            </a:r>
            <a:r>
              <a:rPr lang="vi-VN" sz="2000" dirty="0">
                <a:solidFill>
                  <a:srgbClr val="FF0000"/>
                </a:solidFill>
                <a:latin typeface="Arial" panose="020B0604020202020204" pitchFamily="34" charset="0"/>
                <a:cs typeface="Arial" panose="020B0604020202020204" pitchFamily="34" charset="0"/>
              </a:rPr>
              <a:t>việc phải công khai để cán bộ, công chức, viên chức </a:t>
            </a:r>
            <a:r>
              <a:rPr lang="vi-VN" sz="2000" dirty="0" smtClean="0">
                <a:solidFill>
                  <a:srgbClr val="FF0000"/>
                </a:solidFill>
                <a:latin typeface="Arial" panose="020B0604020202020204" pitchFamily="34" charset="0"/>
                <a:cs typeface="Arial" panose="020B0604020202020204" pitchFamily="34" charset="0"/>
              </a:rPr>
              <a:t>biết</a:t>
            </a:r>
            <a:endParaRPr lang="vi-VN" sz="2000" dirty="0">
              <a:solidFill>
                <a:srgbClr val="FF0000"/>
              </a:solidFill>
              <a:latin typeface="Arial" panose="020B0604020202020204" pitchFamily="34" charset="0"/>
              <a:cs typeface="Arial" panose="020B0604020202020204" pitchFamily="34" charset="0"/>
            </a:endParaRPr>
          </a:p>
          <a:p>
            <a:pPr lvl="0" algn="just" fontAlgn="base"/>
            <a:r>
              <a:rPr lang="en-US" sz="2000" dirty="0" smtClean="0">
                <a:latin typeface="Arial" panose="020B0604020202020204" pitchFamily="34" charset="0"/>
                <a:cs typeface="Arial" panose="020B0604020202020204" pitchFamily="34" charset="0"/>
              </a:rPr>
              <a:t>1. </a:t>
            </a:r>
            <a:r>
              <a:rPr lang="vi-VN" sz="2000" dirty="0" smtClean="0">
                <a:latin typeface="Arial" panose="020B0604020202020204" pitchFamily="34" charset="0"/>
                <a:cs typeface="Arial" panose="020B0604020202020204" pitchFamily="34" charset="0"/>
              </a:rPr>
              <a:t>Chủ </a:t>
            </a:r>
            <a:r>
              <a:rPr lang="vi-VN" sz="2000" dirty="0">
                <a:latin typeface="Arial" panose="020B0604020202020204" pitchFamily="34" charset="0"/>
                <a:cs typeface="Arial" panose="020B0604020202020204" pitchFamily="34" charset="0"/>
              </a:rPr>
              <a:t>trương, chính sách của Đảng và pháp luật của Nhà nước liên quan đến công việc của cơ quan, đơn vị.</a:t>
            </a:r>
            <a:endParaRPr lang="vi-VN" sz="2000" b="1" dirty="0">
              <a:latin typeface="Arial" panose="020B0604020202020204" pitchFamily="34" charset="0"/>
              <a:cs typeface="Arial" panose="020B0604020202020204" pitchFamily="34" charset="0"/>
            </a:endParaRPr>
          </a:p>
          <a:p>
            <a:pPr lvl="0" algn="just" fontAlgn="base"/>
            <a:r>
              <a:rPr lang="en-US" sz="2000" dirty="0" smtClean="0">
                <a:latin typeface="Arial" panose="020B0604020202020204" pitchFamily="34" charset="0"/>
                <a:cs typeface="Arial" panose="020B0604020202020204" pitchFamily="34" charset="0"/>
              </a:rPr>
              <a:t>2. </a:t>
            </a:r>
            <a:r>
              <a:rPr lang="vi-VN" sz="2000" dirty="0" smtClean="0">
                <a:latin typeface="Arial" panose="020B0604020202020204" pitchFamily="34" charset="0"/>
                <a:cs typeface="Arial" panose="020B0604020202020204" pitchFamily="34" charset="0"/>
              </a:rPr>
              <a:t>Kế </a:t>
            </a:r>
            <a:r>
              <a:rPr lang="vi-VN" sz="2000" dirty="0">
                <a:latin typeface="Arial" panose="020B0604020202020204" pitchFamily="34" charset="0"/>
                <a:cs typeface="Arial" panose="020B0604020202020204" pitchFamily="34" charset="0"/>
              </a:rPr>
              <a:t>hoạch công tác hàng năm, hàng quý, hàng tháng của cơ quan, đơn vị.</a:t>
            </a:r>
            <a:endParaRPr lang="vi-VN" sz="2000" b="1" dirty="0">
              <a:latin typeface="Arial" panose="020B0604020202020204" pitchFamily="34" charset="0"/>
              <a:cs typeface="Arial" panose="020B0604020202020204" pitchFamily="34" charset="0"/>
            </a:endParaRPr>
          </a:p>
          <a:p>
            <a:pPr lvl="0" algn="just" fontAlgn="base"/>
            <a:r>
              <a:rPr lang="en-US" sz="2000" dirty="0" smtClean="0">
                <a:latin typeface="Arial" panose="020B0604020202020204" pitchFamily="34" charset="0"/>
                <a:cs typeface="Arial" panose="020B0604020202020204" pitchFamily="34" charset="0"/>
              </a:rPr>
              <a:t>3. </a:t>
            </a:r>
            <a:r>
              <a:rPr lang="vi-VN" sz="2000" dirty="0" smtClean="0">
                <a:latin typeface="Arial" panose="020B0604020202020204" pitchFamily="34" charset="0"/>
                <a:cs typeface="Arial" panose="020B0604020202020204" pitchFamily="34" charset="0"/>
              </a:rPr>
              <a:t>Kinh </a:t>
            </a:r>
            <a:r>
              <a:rPr lang="vi-VN" sz="2000" dirty="0">
                <a:latin typeface="Arial" panose="020B0604020202020204" pitchFamily="34" charset="0"/>
                <a:cs typeface="Arial" panose="020B0604020202020204" pitchFamily="34" charset="0"/>
              </a:rPr>
              <a:t>phí hoạt động hàng năm, bao gồm các nguồn kinh phí do ngân sách nhà nước cấp và các nguồn tài chính khác; quyết toán kinh phí hàng năm của cơ quan, đơn vị; tài sản, trang thiết bị của cơ quan, đơn vị; kết quả kiểm toán.</a:t>
            </a:r>
            <a:endParaRPr lang="vi-VN" sz="2000" b="1" dirty="0">
              <a:latin typeface="Arial" panose="020B0604020202020204" pitchFamily="34" charset="0"/>
              <a:cs typeface="Arial" panose="020B0604020202020204" pitchFamily="34" charset="0"/>
            </a:endParaRPr>
          </a:p>
          <a:p>
            <a:pPr lvl="0" algn="just" fontAlgn="base"/>
            <a:r>
              <a:rPr lang="en-US" sz="2000" dirty="0" smtClean="0">
                <a:latin typeface="Arial" panose="020B0604020202020204" pitchFamily="34" charset="0"/>
                <a:cs typeface="Arial" panose="020B0604020202020204" pitchFamily="34" charset="0"/>
              </a:rPr>
              <a:t>4. </a:t>
            </a:r>
            <a:r>
              <a:rPr lang="vi-VN" sz="2000" dirty="0" smtClean="0">
                <a:latin typeface="Arial" panose="020B0604020202020204" pitchFamily="34" charset="0"/>
                <a:cs typeface="Arial" panose="020B0604020202020204" pitchFamily="34" charset="0"/>
              </a:rPr>
              <a:t>Tuyển </a:t>
            </a:r>
            <a:r>
              <a:rPr lang="vi-VN" sz="2000" dirty="0">
                <a:latin typeface="Arial" panose="020B0604020202020204" pitchFamily="34" charset="0"/>
                <a:cs typeface="Arial" panose="020B0604020202020204" pitchFamily="34" charset="0"/>
              </a:rPr>
              <a:t>dụng, đào tạo, bồi dưỡng, điều động, bổ nhiệm, luân chuyển, biệt phái, từ chức, miễn nhiệm; hợp đồng làm việc, thay đổi chức danh nghề nghiệp, thay đổi vị trí làm việc, chấm dứt hợp đồng làm việc của viên chức; đi công tác nước ngoài, giải quyết chế độ, nâng bậc lương, nâng ngạch, đánh giá, xếp loại công chức, viên chức; khen thưởng, kỷ luật, thôi việc, nghỉ hưu đối với cán bộ, công chức, viên chức; các đề án, dự án và việc xây dựng các văn bản quy phạm pháp luật của cơ quan, đơn vị.</a:t>
            </a:r>
            <a:endParaRPr lang="vi-VN" sz="2000" b="1" dirty="0">
              <a:latin typeface="Arial" panose="020B0604020202020204" pitchFamily="34" charset="0"/>
              <a:cs typeface="Arial" panose="020B0604020202020204" pitchFamily="34" charset="0"/>
            </a:endParaRPr>
          </a:p>
          <a:p>
            <a:endParaRPr lang="vi-VN" sz="1800" dirty="0"/>
          </a:p>
        </p:txBody>
      </p:sp>
    </p:spTree>
    <p:extLst>
      <p:ext uri="{BB962C8B-B14F-4D97-AF65-F5344CB8AC3E}">
        <p14:creationId xmlns:p14="http://schemas.microsoft.com/office/powerpoint/2010/main" val="31688334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971600" y="332656"/>
            <a:ext cx="7488832" cy="5839544"/>
          </a:xfrm>
        </p:spPr>
        <p:txBody>
          <a:bodyPr>
            <a:normAutofit lnSpcReduction="10000"/>
          </a:bodyPr>
          <a:lstStyle/>
          <a:p>
            <a:pPr algn="just" fontAlgn="base"/>
            <a:r>
              <a:rPr lang="vi-VN" sz="2400" dirty="0" smtClean="0">
                <a:solidFill>
                  <a:srgbClr val="FF0000"/>
                </a:solidFill>
                <a:latin typeface="Arial" panose="020B0604020202020204" pitchFamily="34" charset="0"/>
                <a:cs typeface="Arial" panose="020B0604020202020204" pitchFamily="34" charset="0"/>
              </a:rPr>
              <a:t>09 </a:t>
            </a:r>
            <a:r>
              <a:rPr lang="vi-VN" sz="2400" dirty="0">
                <a:solidFill>
                  <a:srgbClr val="FF0000"/>
                </a:solidFill>
                <a:latin typeface="Arial" panose="020B0604020202020204" pitchFamily="34" charset="0"/>
                <a:cs typeface="Arial" panose="020B0604020202020204" pitchFamily="34" charset="0"/>
              </a:rPr>
              <a:t>việc phải công khai để cán bộ, công chức, viên chức </a:t>
            </a:r>
            <a:r>
              <a:rPr lang="vi-VN" sz="2400" dirty="0" smtClean="0">
                <a:solidFill>
                  <a:srgbClr val="FF0000"/>
                </a:solidFill>
                <a:latin typeface="Arial" panose="020B0604020202020204" pitchFamily="34" charset="0"/>
                <a:cs typeface="Arial" panose="020B0604020202020204" pitchFamily="34" charset="0"/>
              </a:rPr>
              <a:t>biết:</a:t>
            </a:r>
            <a:endParaRPr lang="vi-VN" sz="2400" dirty="0">
              <a:solidFill>
                <a:srgbClr val="FF0000"/>
              </a:solidFill>
              <a:latin typeface="Arial" panose="020B0604020202020204" pitchFamily="34" charset="0"/>
              <a:cs typeface="Arial" panose="020B0604020202020204" pitchFamily="34" charset="0"/>
            </a:endParaRPr>
          </a:p>
          <a:p>
            <a:pPr lvl="0" algn="just" fontAlgn="base"/>
            <a:r>
              <a:rPr lang="en-US" sz="2400" dirty="0" smtClean="0">
                <a:latin typeface="Arial" panose="020B0604020202020204" pitchFamily="34" charset="0"/>
                <a:cs typeface="Arial" panose="020B0604020202020204" pitchFamily="34" charset="0"/>
              </a:rPr>
              <a:t>5</a:t>
            </a:r>
            <a:r>
              <a:rPr lang="en-US" sz="2400" dirty="0">
                <a:latin typeface="Arial" panose="020B0604020202020204" pitchFamily="34" charset="0"/>
                <a:cs typeface="Arial" panose="020B0604020202020204" pitchFamily="34" charset="0"/>
              </a:rPr>
              <a:t>. </a:t>
            </a:r>
            <a:r>
              <a:rPr lang="vi-VN" sz="2400" dirty="0">
                <a:latin typeface="Arial" panose="020B0604020202020204" pitchFamily="34" charset="0"/>
                <a:cs typeface="Arial" panose="020B0604020202020204" pitchFamily="34" charset="0"/>
              </a:rPr>
              <a:t>Các vụ việc tiêu cực, tham nhũng trong cơ quan, đơn vị đã được kết luận; bản kê khai tài sản, thu nhập của người có nghĩa vụ phải kê khai theo quy định của pháp luật.</a:t>
            </a:r>
            <a:endParaRPr lang="vi-VN" sz="2400" b="1" dirty="0">
              <a:latin typeface="Arial" panose="020B0604020202020204" pitchFamily="34" charset="0"/>
              <a:cs typeface="Arial" panose="020B0604020202020204" pitchFamily="34" charset="0"/>
            </a:endParaRPr>
          </a:p>
          <a:p>
            <a:pPr lvl="0" algn="just" fontAlgn="base"/>
            <a:r>
              <a:rPr lang="en-US" sz="2400" dirty="0">
                <a:latin typeface="Arial" panose="020B0604020202020204" pitchFamily="34" charset="0"/>
                <a:cs typeface="Arial" panose="020B0604020202020204" pitchFamily="34" charset="0"/>
              </a:rPr>
              <a:t>6. </a:t>
            </a:r>
            <a:r>
              <a:rPr lang="vi-VN" sz="2400" dirty="0">
                <a:latin typeface="Arial" panose="020B0604020202020204" pitchFamily="34" charset="0"/>
                <a:cs typeface="Arial" panose="020B0604020202020204" pitchFamily="34" charset="0"/>
              </a:rPr>
              <a:t>Kết quả thanh tra, kiểm tra, giải quyết khiếu nại, tố cáo trong nội bộ cơ quan, đơn vị.</a:t>
            </a:r>
            <a:endParaRPr lang="vi-VN" sz="2400" b="1" dirty="0">
              <a:latin typeface="Arial" panose="020B0604020202020204" pitchFamily="34" charset="0"/>
              <a:cs typeface="Arial" panose="020B0604020202020204" pitchFamily="34" charset="0"/>
            </a:endParaRPr>
          </a:p>
          <a:p>
            <a:pPr lvl="0" algn="just" fontAlgn="base"/>
            <a:r>
              <a:rPr lang="en-US" sz="2400" dirty="0">
                <a:latin typeface="Arial" panose="020B0604020202020204" pitchFamily="34" charset="0"/>
                <a:cs typeface="Arial" panose="020B0604020202020204" pitchFamily="34" charset="0"/>
              </a:rPr>
              <a:t>7. </a:t>
            </a:r>
            <a:r>
              <a:rPr lang="vi-VN" sz="2400" dirty="0">
                <a:latin typeface="Arial" panose="020B0604020202020204" pitchFamily="34" charset="0"/>
                <a:cs typeface="Arial" panose="020B0604020202020204" pitchFamily="34" charset="0"/>
              </a:rPr>
              <a:t>Các nội quy, quy chế của cơ quan, đơn vị.</a:t>
            </a:r>
            <a:endParaRPr lang="vi-VN" sz="2400" b="1" dirty="0">
              <a:latin typeface="Arial" panose="020B0604020202020204" pitchFamily="34" charset="0"/>
              <a:cs typeface="Arial" panose="020B0604020202020204" pitchFamily="34" charset="0"/>
            </a:endParaRPr>
          </a:p>
          <a:p>
            <a:pPr lvl="0" algn="just" fontAlgn="base"/>
            <a:r>
              <a:rPr lang="en-US" sz="2400" dirty="0">
                <a:latin typeface="Arial" panose="020B0604020202020204" pitchFamily="34" charset="0"/>
                <a:cs typeface="Arial" panose="020B0604020202020204" pitchFamily="34" charset="0"/>
              </a:rPr>
              <a:t>8. </a:t>
            </a:r>
            <a:r>
              <a:rPr lang="vi-VN" sz="2400" dirty="0">
                <a:latin typeface="Arial" panose="020B0604020202020204" pitchFamily="34" charset="0"/>
                <a:cs typeface="Arial" panose="020B0604020202020204" pitchFamily="34" charset="0"/>
              </a:rPr>
              <a:t>Kết quả tiếp thu ý kiến của cán bộ, công chức, viên chức về những vấn đề thuộc thẩm quyền quyết định của người đứng đầu cơ quan, đơn vị đưa ra lấy ý kiến cán bộ, công chức, viên chức quy định tại Điều 9 của Nghị định này.</a:t>
            </a:r>
            <a:endParaRPr lang="vi-VN" sz="2400" b="1" dirty="0">
              <a:latin typeface="Arial" panose="020B0604020202020204" pitchFamily="34" charset="0"/>
              <a:cs typeface="Arial" panose="020B0604020202020204" pitchFamily="34" charset="0"/>
            </a:endParaRPr>
          </a:p>
          <a:p>
            <a:pPr lvl="0" algn="just" fontAlgn="base"/>
            <a:r>
              <a:rPr lang="en-US" sz="2400" dirty="0">
                <a:latin typeface="Arial" panose="020B0604020202020204" pitchFamily="34" charset="0"/>
                <a:cs typeface="Arial" panose="020B0604020202020204" pitchFamily="34" charset="0"/>
              </a:rPr>
              <a:t>9. </a:t>
            </a:r>
            <a:r>
              <a:rPr lang="vi-VN" sz="2400" dirty="0">
                <a:latin typeface="Arial" panose="020B0604020202020204" pitchFamily="34" charset="0"/>
                <a:cs typeface="Arial" panose="020B0604020202020204" pitchFamily="34" charset="0"/>
              </a:rPr>
              <a:t>Văn bản chỉ đạo, điều hành của cơ quan quản lý cấp trên liên quan đến công việc của cơ quan, đơn vị.</a:t>
            </a:r>
            <a:endParaRPr lang="vi-VN" sz="2400" b="1" dirty="0">
              <a:latin typeface="Arial" panose="020B0604020202020204" pitchFamily="34" charset="0"/>
              <a:cs typeface="Arial" panose="020B0604020202020204" pitchFamily="34" charset="0"/>
            </a:endParaRP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vi-VN" dirty="0"/>
          </a:p>
        </p:txBody>
      </p:sp>
    </p:spTree>
    <p:extLst>
      <p:ext uri="{BB962C8B-B14F-4D97-AF65-F5344CB8AC3E}">
        <p14:creationId xmlns:p14="http://schemas.microsoft.com/office/powerpoint/2010/main" val="8988286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1600" y="764704"/>
            <a:ext cx="7344816" cy="5616624"/>
          </a:xfrm>
        </p:spPr>
        <p:txBody>
          <a:bodyPr>
            <a:normAutofit/>
          </a:bodyPr>
          <a:lstStyle/>
          <a:p>
            <a:pPr algn="just"/>
            <a:r>
              <a:rPr lang="vi-VN" sz="2000" b="1" dirty="0" smtClean="0">
                <a:solidFill>
                  <a:srgbClr val="FF0000"/>
                </a:solidFill>
                <a:latin typeface="Arial" panose="020B0604020202020204" pitchFamily="34" charset="0"/>
                <a:cs typeface="Arial" panose="020B0604020202020204" pitchFamily="34" charset="0"/>
              </a:rPr>
              <a:t>Những </a:t>
            </a:r>
            <a:r>
              <a:rPr lang="vi-VN" sz="2000" b="1" dirty="0">
                <a:solidFill>
                  <a:srgbClr val="FF0000"/>
                </a:solidFill>
                <a:latin typeface="Arial" panose="020B0604020202020204" pitchFamily="34" charset="0"/>
                <a:cs typeface="Arial" panose="020B0604020202020204" pitchFamily="34" charset="0"/>
              </a:rPr>
              <a:t>việc cán bộ, công chức, viên chức tham gia ý </a:t>
            </a:r>
            <a:r>
              <a:rPr lang="vi-VN" sz="2000" b="1" dirty="0" smtClean="0">
                <a:solidFill>
                  <a:srgbClr val="FF0000"/>
                </a:solidFill>
                <a:latin typeface="Arial" panose="020B0604020202020204" pitchFamily="34" charset="0"/>
                <a:cs typeface="Arial" panose="020B0604020202020204" pitchFamily="34" charset="0"/>
              </a:rPr>
              <a:t>kiến</a:t>
            </a:r>
            <a:r>
              <a:rPr lang="en-US" sz="2000" b="1" dirty="0" smtClean="0">
                <a:solidFill>
                  <a:srgbClr val="FF0000"/>
                </a:solidFill>
                <a:latin typeface="Arial" panose="020B0604020202020204" pitchFamily="34" charset="0"/>
                <a:cs typeface="Arial" panose="020B0604020202020204" pitchFamily="34" charset="0"/>
              </a:rPr>
              <a:t>:</a:t>
            </a:r>
          </a:p>
          <a:p>
            <a:pPr algn="just"/>
            <a:r>
              <a:rPr lang="vi-VN" sz="2000" dirty="0">
                <a:solidFill>
                  <a:schemeClr val="tx1"/>
                </a:solidFill>
                <a:latin typeface="Arial" panose="020B0604020202020204" pitchFamily="34" charset="0"/>
                <a:cs typeface="Arial" panose="020B0604020202020204" pitchFamily="34" charset="0"/>
              </a:rPr>
              <a:t>1. Chủ trương, giải pháp thực hiện nghị quyết của Đảng, pháp luật của Nhà nước liên quan đến công việc của cơ quan, đơn vị.</a:t>
            </a:r>
          </a:p>
          <a:p>
            <a:pPr algn="just"/>
            <a:r>
              <a:rPr lang="vi-VN" sz="2000" dirty="0">
                <a:solidFill>
                  <a:schemeClr val="tx1"/>
                </a:solidFill>
                <a:latin typeface="Arial" panose="020B0604020202020204" pitchFamily="34" charset="0"/>
                <a:cs typeface="Arial" panose="020B0604020202020204" pitchFamily="34" charset="0"/>
              </a:rPr>
              <a:t>2. Kế hoạch công tác hàng năm của cơ quan, đơn vị.</a:t>
            </a:r>
          </a:p>
          <a:p>
            <a:pPr algn="just"/>
            <a:r>
              <a:rPr lang="vi-VN" sz="2000" dirty="0">
                <a:solidFill>
                  <a:schemeClr val="tx1"/>
                </a:solidFill>
                <a:latin typeface="Arial" panose="020B0604020202020204" pitchFamily="34" charset="0"/>
                <a:cs typeface="Arial" panose="020B0604020202020204" pitchFamily="34" charset="0"/>
              </a:rPr>
              <a:t>3. Tổ chức phong trào thi đua của cơ quan, đơn vị.</a:t>
            </a:r>
          </a:p>
          <a:p>
            <a:pPr algn="just"/>
            <a:r>
              <a:rPr lang="vi-VN" sz="2000" dirty="0">
                <a:solidFill>
                  <a:schemeClr val="tx1"/>
                </a:solidFill>
                <a:latin typeface="Arial" panose="020B0604020202020204" pitchFamily="34" charset="0"/>
                <a:cs typeface="Arial" panose="020B0604020202020204" pitchFamily="34" charset="0"/>
              </a:rPr>
              <a:t>4. Báo cáo sơ kết, tổng kết của cơ quan, đơn vị.</a:t>
            </a:r>
          </a:p>
          <a:p>
            <a:pPr algn="just"/>
            <a:r>
              <a:rPr lang="vi-VN" sz="2000" dirty="0">
                <a:solidFill>
                  <a:schemeClr val="tx1"/>
                </a:solidFill>
                <a:latin typeface="Arial" panose="020B0604020202020204" pitchFamily="34" charset="0"/>
                <a:cs typeface="Arial" panose="020B0604020202020204" pitchFamily="34" charset="0"/>
              </a:rPr>
              <a:t>5. Các biện pháp cải tiến tổ chức, hoạt động và lề lối làm việc; phòng, chống tham nhũng, thực hành tiết kiệm, chống lãng phí, chống quan liêu, phiền hà, sách nhiễu nhân dân.</a:t>
            </a:r>
          </a:p>
          <a:p>
            <a:pPr algn="just"/>
            <a:r>
              <a:rPr lang="vi-VN" sz="2000" dirty="0">
                <a:solidFill>
                  <a:schemeClr val="tx1"/>
                </a:solidFill>
                <a:latin typeface="Arial" panose="020B0604020202020204" pitchFamily="34" charset="0"/>
                <a:cs typeface="Arial" panose="020B0604020202020204" pitchFamily="34" charset="0"/>
              </a:rPr>
              <a:t>6. Kế hoạch tuyển dụng, đào tạo, bồi dưỡng cán bộ, công chức, viên chức; bầu cử, bổ nhiệm cán bộ, công chức, viên chức.</a:t>
            </a:r>
          </a:p>
          <a:p>
            <a:pPr algn="just"/>
            <a:r>
              <a:rPr lang="vi-VN" sz="2000" dirty="0">
                <a:solidFill>
                  <a:schemeClr val="tx1"/>
                </a:solidFill>
                <a:latin typeface="Arial" panose="020B0604020202020204" pitchFamily="34" charset="0"/>
                <a:cs typeface="Arial" panose="020B0604020202020204" pitchFamily="34" charset="0"/>
              </a:rPr>
              <a:t>7. Thực hiện các chế độ, chính sách liên quan đến quyền và lợi ích của cán bộ, công chức, viên chức.</a:t>
            </a:r>
          </a:p>
          <a:p>
            <a:pPr algn="just"/>
            <a:r>
              <a:rPr lang="vi-VN" sz="2000" dirty="0">
                <a:solidFill>
                  <a:schemeClr val="tx1"/>
                </a:solidFill>
                <a:latin typeface="Arial" panose="020B0604020202020204" pitchFamily="34" charset="0"/>
                <a:cs typeface="Arial" panose="020B0604020202020204" pitchFamily="34" charset="0"/>
              </a:rPr>
              <a:t>8. Các nội quy, quy chế của cơ quan, đơn vị.</a:t>
            </a:r>
          </a:p>
          <a:p>
            <a:pPr algn="just"/>
            <a:endParaRPr lang="vi-VN" sz="1800" dirty="0">
              <a:solidFill>
                <a:srgbClr val="FF0000"/>
              </a:solidFill>
            </a:endParaRPr>
          </a:p>
          <a:p>
            <a:endParaRPr lang="vi-VN" sz="1800" dirty="0">
              <a:latin typeface="+mj-lt"/>
            </a:endParaRPr>
          </a:p>
        </p:txBody>
      </p:sp>
    </p:spTree>
    <p:extLst>
      <p:ext uri="{BB962C8B-B14F-4D97-AF65-F5344CB8AC3E}">
        <p14:creationId xmlns:p14="http://schemas.microsoft.com/office/powerpoint/2010/main" val="19506957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608" y="548680"/>
            <a:ext cx="7344816" cy="5760640"/>
          </a:xfrm>
        </p:spPr>
        <p:txBody>
          <a:bodyPr>
            <a:normAutofit lnSpcReduction="10000"/>
          </a:bodyPr>
          <a:lstStyle/>
          <a:p>
            <a:pPr algn="just"/>
            <a:r>
              <a:rPr lang="en-US" sz="2200" b="1" dirty="0" smtClean="0">
                <a:solidFill>
                  <a:srgbClr val="FF0000"/>
                </a:solidFill>
                <a:latin typeface="Arial" panose="020B0604020202020204" pitchFamily="34" charset="0"/>
                <a:cs typeface="Arial" panose="020B0604020202020204" pitchFamily="34" charset="0"/>
              </a:rPr>
              <a:t>PHẦN II: </a:t>
            </a:r>
            <a:r>
              <a:rPr lang="vi-VN" sz="2200" b="1" dirty="0">
                <a:solidFill>
                  <a:srgbClr val="FF0000"/>
                </a:solidFill>
                <a:latin typeface="Arial" panose="020B0604020202020204" pitchFamily="34" charset="0"/>
                <a:cs typeface="Arial" panose="020B0604020202020204" pitchFamily="34" charset="0"/>
              </a:rPr>
              <a:t>CÁC VĂN BẢN QUY </a:t>
            </a:r>
            <a:r>
              <a:rPr lang="vi-VN" sz="2200" b="1" dirty="0" smtClean="0">
                <a:solidFill>
                  <a:srgbClr val="FF0000"/>
                </a:solidFill>
                <a:latin typeface="Arial" panose="020B0604020202020204" pitchFamily="34" charset="0"/>
                <a:cs typeface="Arial" panose="020B0604020202020204" pitchFamily="34" charset="0"/>
              </a:rPr>
              <a:t>Đ</a:t>
            </a:r>
            <a:r>
              <a:rPr lang="en-US" sz="2200" b="1" dirty="0">
                <a:solidFill>
                  <a:srgbClr val="FF0000"/>
                </a:solidFill>
                <a:latin typeface="Arial" panose="020B0604020202020204" pitchFamily="34" charset="0"/>
                <a:cs typeface="Arial" panose="020B0604020202020204" pitchFamily="34" charset="0"/>
              </a:rPr>
              <a:t>Ị</a:t>
            </a:r>
            <a:r>
              <a:rPr lang="vi-VN" sz="2200" b="1" dirty="0" smtClean="0">
                <a:solidFill>
                  <a:srgbClr val="FF0000"/>
                </a:solidFill>
                <a:latin typeface="Arial" panose="020B0604020202020204" pitchFamily="34" charset="0"/>
                <a:cs typeface="Arial" panose="020B0604020202020204" pitchFamily="34" charset="0"/>
              </a:rPr>
              <a:t>NH </a:t>
            </a:r>
            <a:r>
              <a:rPr lang="vi-VN" sz="2200" b="1" dirty="0">
                <a:solidFill>
                  <a:srgbClr val="FF0000"/>
                </a:solidFill>
                <a:latin typeface="Arial" panose="020B0604020202020204" pitchFamily="34" charset="0"/>
                <a:cs typeface="Arial" panose="020B0604020202020204" pitchFamily="34" charset="0"/>
              </a:rPr>
              <a:t>VỀ VIÊN </a:t>
            </a:r>
            <a:r>
              <a:rPr lang="vi-VN" sz="2200" b="1" dirty="0" smtClean="0">
                <a:solidFill>
                  <a:srgbClr val="FF0000"/>
                </a:solidFill>
                <a:latin typeface="Arial" panose="020B0604020202020204" pitchFamily="34" charset="0"/>
                <a:cs typeface="Arial" panose="020B0604020202020204" pitchFamily="34" charset="0"/>
              </a:rPr>
              <a:t>CHỨC</a:t>
            </a:r>
          </a:p>
          <a:p>
            <a:pPr algn="just"/>
            <a:r>
              <a:rPr lang="en-US" sz="2200" dirty="0" err="1" smtClean="0">
                <a:solidFill>
                  <a:schemeClr val="tx1"/>
                </a:solidFill>
                <a:latin typeface="Arial" panose="020B0604020202020204" pitchFamily="34" charset="0"/>
                <a:cs typeface="Arial" panose="020B0604020202020204" pitchFamily="34" charset="0"/>
              </a:rPr>
              <a:t>Luật</a:t>
            </a:r>
            <a:r>
              <a:rPr lang="en-US" sz="2200" dirty="0" smtClean="0">
                <a:solidFill>
                  <a:schemeClr val="tx1"/>
                </a:solidFill>
                <a:latin typeface="Arial" panose="020B0604020202020204" pitchFamily="34" charset="0"/>
                <a:cs typeface="Arial" panose="020B0604020202020204" pitchFamily="34" charset="0"/>
              </a:rPr>
              <a:t> </a:t>
            </a:r>
            <a:r>
              <a:rPr lang="en-US" sz="2200" dirty="0" err="1" smtClean="0">
                <a:solidFill>
                  <a:schemeClr val="tx1"/>
                </a:solidFill>
                <a:latin typeface="Arial" panose="020B0604020202020204" pitchFamily="34" charset="0"/>
                <a:cs typeface="Arial" panose="020B0604020202020204" pitchFamily="34" charset="0"/>
              </a:rPr>
              <a:t>Viên</a:t>
            </a:r>
            <a:r>
              <a:rPr lang="en-US" sz="2200" dirty="0" smtClean="0">
                <a:solidFill>
                  <a:schemeClr val="tx1"/>
                </a:solidFill>
                <a:latin typeface="Arial" panose="020B0604020202020204" pitchFamily="34" charset="0"/>
                <a:cs typeface="Arial" panose="020B0604020202020204" pitchFamily="34" charset="0"/>
              </a:rPr>
              <a:t> </a:t>
            </a:r>
            <a:r>
              <a:rPr lang="en-US" sz="2200" dirty="0" err="1" smtClean="0">
                <a:solidFill>
                  <a:schemeClr val="tx1"/>
                </a:solidFill>
                <a:latin typeface="Arial" panose="020B0604020202020204" pitchFamily="34" charset="0"/>
                <a:cs typeface="Arial" panose="020B0604020202020204" pitchFamily="34" charset="0"/>
              </a:rPr>
              <a:t>chức</a:t>
            </a:r>
            <a:r>
              <a:rPr lang="en-US" sz="2200" dirty="0" smtClean="0">
                <a:solidFill>
                  <a:schemeClr val="tx1"/>
                </a:solidFill>
                <a:latin typeface="Arial" panose="020B0604020202020204" pitchFamily="34" charset="0"/>
                <a:cs typeface="Arial" panose="020B0604020202020204" pitchFamily="34" charset="0"/>
              </a:rPr>
              <a:t> 2010 </a:t>
            </a:r>
            <a:r>
              <a:rPr lang="en-US" sz="2200" dirty="0" err="1" smtClean="0">
                <a:solidFill>
                  <a:schemeClr val="tx1"/>
                </a:solidFill>
                <a:latin typeface="Arial" panose="020B0604020202020204" pitchFamily="34" charset="0"/>
                <a:cs typeface="Arial" panose="020B0604020202020204" pitchFamily="34" charset="0"/>
              </a:rPr>
              <a:t>và</a:t>
            </a:r>
            <a:r>
              <a:rPr lang="en-US" sz="2200" dirty="0" smtClean="0">
                <a:solidFill>
                  <a:schemeClr val="tx1"/>
                </a:solidFill>
                <a:latin typeface="Arial" panose="020B0604020202020204" pitchFamily="34" charset="0"/>
                <a:cs typeface="Arial" panose="020B0604020202020204" pitchFamily="34" charset="0"/>
              </a:rPr>
              <a:t> </a:t>
            </a:r>
            <a:r>
              <a:rPr lang="en-US" sz="2200" dirty="0" err="1" smtClean="0">
                <a:solidFill>
                  <a:schemeClr val="tx1"/>
                </a:solidFill>
                <a:latin typeface="Arial" panose="020B0604020202020204" pitchFamily="34" charset="0"/>
                <a:cs typeface="Arial" panose="020B0604020202020204" pitchFamily="34" charset="0"/>
              </a:rPr>
              <a:t>Luật</a:t>
            </a:r>
            <a:r>
              <a:rPr lang="en-US" sz="2200" dirty="0" smtClean="0">
                <a:solidFill>
                  <a:schemeClr val="tx1"/>
                </a:solidFill>
                <a:latin typeface="Arial" panose="020B0604020202020204" pitchFamily="34" charset="0"/>
                <a:cs typeface="Arial" panose="020B0604020202020204" pitchFamily="34" charset="0"/>
              </a:rPr>
              <a:t> </a:t>
            </a:r>
            <a:r>
              <a:rPr lang="en-US" sz="2200" dirty="0" err="1" smtClean="0">
                <a:solidFill>
                  <a:schemeClr val="tx1"/>
                </a:solidFill>
                <a:latin typeface="Arial" panose="020B0604020202020204" pitchFamily="34" charset="0"/>
                <a:cs typeface="Arial" panose="020B0604020202020204" pitchFamily="34" charset="0"/>
              </a:rPr>
              <a:t>sửa</a:t>
            </a:r>
            <a:r>
              <a:rPr lang="en-US" sz="2200" dirty="0" smtClean="0">
                <a:solidFill>
                  <a:schemeClr val="tx1"/>
                </a:solidFill>
                <a:latin typeface="Arial" panose="020B0604020202020204" pitchFamily="34" charset="0"/>
                <a:cs typeface="Arial" panose="020B0604020202020204" pitchFamily="34" charset="0"/>
              </a:rPr>
              <a:t> </a:t>
            </a:r>
            <a:r>
              <a:rPr lang="en-US" sz="2200" dirty="0" err="1" smtClean="0">
                <a:solidFill>
                  <a:schemeClr val="tx1"/>
                </a:solidFill>
                <a:latin typeface="Arial" panose="020B0604020202020204" pitchFamily="34" charset="0"/>
                <a:cs typeface="Arial" panose="020B0604020202020204" pitchFamily="34" charset="0"/>
              </a:rPr>
              <a:t>đổi</a:t>
            </a:r>
            <a:r>
              <a:rPr lang="en-US" sz="2200" dirty="0" smtClean="0">
                <a:solidFill>
                  <a:schemeClr val="tx1"/>
                </a:solidFill>
                <a:latin typeface="Arial" panose="020B0604020202020204" pitchFamily="34" charset="0"/>
                <a:cs typeface="Arial" panose="020B0604020202020204" pitchFamily="34" charset="0"/>
              </a:rPr>
              <a:t>, </a:t>
            </a:r>
            <a:r>
              <a:rPr lang="en-US" sz="2200" dirty="0" err="1" smtClean="0">
                <a:solidFill>
                  <a:schemeClr val="tx1"/>
                </a:solidFill>
                <a:latin typeface="Arial" panose="020B0604020202020204" pitchFamily="34" charset="0"/>
                <a:cs typeface="Arial" panose="020B0604020202020204" pitchFamily="34" charset="0"/>
              </a:rPr>
              <a:t>bổ</a:t>
            </a:r>
            <a:r>
              <a:rPr lang="en-US" sz="2200" dirty="0" smtClean="0">
                <a:solidFill>
                  <a:schemeClr val="tx1"/>
                </a:solidFill>
                <a:latin typeface="Arial" panose="020B0604020202020204" pitchFamily="34" charset="0"/>
                <a:cs typeface="Arial" panose="020B0604020202020204" pitchFamily="34" charset="0"/>
              </a:rPr>
              <a:t> sung </a:t>
            </a:r>
            <a:r>
              <a:rPr lang="en-US" sz="2200" dirty="0" err="1" smtClean="0">
                <a:solidFill>
                  <a:schemeClr val="tx1"/>
                </a:solidFill>
                <a:latin typeface="Arial" panose="020B0604020202020204" pitchFamily="34" charset="0"/>
                <a:cs typeface="Arial" panose="020B0604020202020204" pitchFamily="34" charset="0"/>
              </a:rPr>
              <a:t>một</a:t>
            </a:r>
            <a:r>
              <a:rPr lang="en-US" sz="2200" dirty="0" smtClean="0">
                <a:solidFill>
                  <a:schemeClr val="tx1"/>
                </a:solidFill>
                <a:latin typeface="Arial" panose="020B0604020202020204" pitchFamily="34" charset="0"/>
                <a:cs typeface="Arial" panose="020B0604020202020204" pitchFamily="34" charset="0"/>
              </a:rPr>
              <a:t> </a:t>
            </a:r>
            <a:r>
              <a:rPr lang="en-US" sz="2200" dirty="0" err="1" smtClean="0">
                <a:solidFill>
                  <a:schemeClr val="tx1"/>
                </a:solidFill>
                <a:latin typeface="Arial" panose="020B0604020202020204" pitchFamily="34" charset="0"/>
                <a:cs typeface="Arial" panose="020B0604020202020204" pitchFamily="34" charset="0"/>
              </a:rPr>
              <a:t>số</a:t>
            </a:r>
            <a:r>
              <a:rPr lang="en-US" sz="2200" dirty="0" smtClean="0">
                <a:solidFill>
                  <a:schemeClr val="tx1"/>
                </a:solidFill>
                <a:latin typeface="Arial" panose="020B0604020202020204" pitchFamily="34" charset="0"/>
                <a:cs typeface="Arial" panose="020B0604020202020204" pitchFamily="34" charset="0"/>
              </a:rPr>
              <a:t> </a:t>
            </a:r>
            <a:r>
              <a:rPr lang="en-US" sz="2200" dirty="0" err="1" smtClean="0">
                <a:solidFill>
                  <a:schemeClr val="tx1"/>
                </a:solidFill>
                <a:latin typeface="Arial" panose="020B0604020202020204" pitchFamily="34" charset="0"/>
                <a:cs typeface="Arial" panose="020B0604020202020204" pitchFamily="34" charset="0"/>
              </a:rPr>
              <a:t>điều</a:t>
            </a:r>
            <a:r>
              <a:rPr lang="en-US" sz="2200" dirty="0" smtClean="0">
                <a:solidFill>
                  <a:schemeClr val="tx1"/>
                </a:solidFill>
                <a:latin typeface="Arial" panose="020B0604020202020204" pitchFamily="34" charset="0"/>
                <a:cs typeface="Arial" panose="020B0604020202020204" pitchFamily="34" charset="0"/>
              </a:rPr>
              <a:t> </a:t>
            </a:r>
            <a:r>
              <a:rPr lang="en-US" sz="2200" dirty="0" err="1" smtClean="0">
                <a:solidFill>
                  <a:schemeClr val="tx1"/>
                </a:solidFill>
                <a:latin typeface="Arial" panose="020B0604020202020204" pitchFamily="34" charset="0"/>
                <a:cs typeface="Arial" panose="020B0604020202020204" pitchFamily="34" charset="0"/>
              </a:rPr>
              <a:t>của</a:t>
            </a:r>
            <a:r>
              <a:rPr lang="en-US" sz="2200" dirty="0" smtClean="0">
                <a:solidFill>
                  <a:schemeClr val="tx1"/>
                </a:solidFill>
                <a:latin typeface="Arial" panose="020B0604020202020204" pitchFamily="34" charset="0"/>
                <a:cs typeface="Arial" panose="020B0604020202020204" pitchFamily="34" charset="0"/>
              </a:rPr>
              <a:t> </a:t>
            </a:r>
            <a:r>
              <a:rPr lang="en-US" sz="2200" dirty="0" err="1" smtClean="0">
                <a:solidFill>
                  <a:schemeClr val="tx1"/>
                </a:solidFill>
                <a:latin typeface="Arial" panose="020B0604020202020204" pitchFamily="34" charset="0"/>
                <a:cs typeface="Arial" panose="020B0604020202020204" pitchFamily="34" charset="0"/>
              </a:rPr>
              <a:t>Luật</a:t>
            </a:r>
            <a:r>
              <a:rPr lang="en-US" sz="2200" dirty="0" smtClean="0">
                <a:solidFill>
                  <a:schemeClr val="tx1"/>
                </a:solidFill>
                <a:latin typeface="Arial" panose="020B0604020202020204" pitchFamily="34" charset="0"/>
                <a:cs typeface="Arial" panose="020B0604020202020204" pitchFamily="34" charset="0"/>
              </a:rPr>
              <a:t> </a:t>
            </a:r>
            <a:r>
              <a:rPr lang="en-US" sz="2200" dirty="0" err="1" smtClean="0">
                <a:solidFill>
                  <a:schemeClr val="tx1"/>
                </a:solidFill>
                <a:latin typeface="Arial" panose="020B0604020202020204" pitchFamily="34" charset="0"/>
                <a:cs typeface="Arial" panose="020B0604020202020204" pitchFamily="34" charset="0"/>
              </a:rPr>
              <a:t>cán</a:t>
            </a:r>
            <a:r>
              <a:rPr lang="en-US" sz="2200" dirty="0" smtClean="0">
                <a:solidFill>
                  <a:schemeClr val="tx1"/>
                </a:solidFill>
                <a:latin typeface="Arial" panose="020B0604020202020204" pitchFamily="34" charset="0"/>
                <a:cs typeface="Arial" panose="020B0604020202020204" pitchFamily="34" charset="0"/>
              </a:rPr>
              <a:t> </a:t>
            </a:r>
            <a:r>
              <a:rPr lang="en-US" sz="2200" dirty="0" err="1" smtClean="0">
                <a:solidFill>
                  <a:schemeClr val="tx1"/>
                </a:solidFill>
                <a:latin typeface="Arial" panose="020B0604020202020204" pitchFamily="34" charset="0"/>
                <a:cs typeface="Arial" panose="020B0604020202020204" pitchFamily="34" charset="0"/>
              </a:rPr>
              <a:t>bộ</a:t>
            </a:r>
            <a:r>
              <a:rPr lang="en-US" sz="2200" dirty="0" smtClean="0">
                <a:solidFill>
                  <a:schemeClr val="tx1"/>
                </a:solidFill>
                <a:latin typeface="Arial" panose="020B0604020202020204" pitchFamily="34" charset="0"/>
                <a:cs typeface="Arial" panose="020B0604020202020204" pitchFamily="34" charset="0"/>
              </a:rPr>
              <a:t>, </a:t>
            </a:r>
            <a:r>
              <a:rPr lang="en-US" sz="2200" dirty="0" err="1" smtClean="0">
                <a:solidFill>
                  <a:schemeClr val="tx1"/>
                </a:solidFill>
                <a:latin typeface="Arial" panose="020B0604020202020204" pitchFamily="34" charset="0"/>
                <a:cs typeface="Arial" panose="020B0604020202020204" pitchFamily="34" charset="0"/>
              </a:rPr>
              <a:t>công</a:t>
            </a:r>
            <a:r>
              <a:rPr lang="en-US" sz="2200" dirty="0" smtClean="0">
                <a:solidFill>
                  <a:schemeClr val="tx1"/>
                </a:solidFill>
                <a:latin typeface="Arial" panose="020B0604020202020204" pitchFamily="34" charset="0"/>
                <a:cs typeface="Arial" panose="020B0604020202020204" pitchFamily="34" charset="0"/>
              </a:rPr>
              <a:t> </a:t>
            </a:r>
            <a:r>
              <a:rPr lang="en-US" sz="2200" dirty="0" err="1" smtClean="0">
                <a:solidFill>
                  <a:schemeClr val="tx1"/>
                </a:solidFill>
                <a:latin typeface="Arial" panose="020B0604020202020204" pitchFamily="34" charset="0"/>
                <a:cs typeface="Arial" panose="020B0604020202020204" pitchFamily="34" charset="0"/>
              </a:rPr>
              <a:t>chức</a:t>
            </a:r>
            <a:r>
              <a:rPr lang="en-US" sz="2200" dirty="0" smtClean="0">
                <a:solidFill>
                  <a:schemeClr val="tx1"/>
                </a:solidFill>
                <a:latin typeface="Arial" panose="020B0604020202020204" pitchFamily="34" charset="0"/>
                <a:cs typeface="Arial" panose="020B0604020202020204" pitchFamily="34" charset="0"/>
              </a:rPr>
              <a:t> </a:t>
            </a:r>
            <a:r>
              <a:rPr lang="en-US" sz="2200" dirty="0" err="1" smtClean="0">
                <a:solidFill>
                  <a:schemeClr val="tx1"/>
                </a:solidFill>
                <a:latin typeface="Arial" panose="020B0604020202020204" pitchFamily="34" charset="0"/>
                <a:cs typeface="Arial" panose="020B0604020202020204" pitchFamily="34" charset="0"/>
              </a:rPr>
              <a:t>và</a:t>
            </a:r>
            <a:r>
              <a:rPr lang="en-US" sz="2200" dirty="0" smtClean="0">
                <a:solidFill>
                  <a:schemeClr val="tx1"/>
                </a:solidFill>
                <a:latin typeface="Arial" panose="020B0604020202020204" pitchFamily="34" charset="0"/>
                <a:cs typeface="Arial" panose="020B0604020202020204" pitchFamily="34" charset="0"/>
              </a:rPr>
              <a:t> </a:t>
            </a:r>
            <a:r>
              <a:rPr lang="en-US" sz="2200" dirty="0" err="1" smtClean="0">
                <a:solidFill>
                  <a:schemeClr val="tx1"/>
                </a:solidFill>
                <a:latin typeface="Arial" panose="020B0604020202020204" pitchFamily="34" charset="0"/>
                <a:cs typeface="Arial" panose="020B0604020202020204" pitchFamily="34" charset="0"/>
              </a:rPr>
              <a:t>Luật</a:t>
            </a:r>
            <a:r>
              <a:rPr lang="en-US" sz="2200" dirty="0" smtClean="0">
                <a:solidFill>
                  <a:schemeClr val="tx1"/>
                </a:solidFill>
                <a:latin typeface="Arial" panose="020B0604020202020204" pitchFamily="34" charset="0"/>
                <a:cs typeface="Arial" panose="020B0604020202020204" pitchFamily="34" charset="0"/>
              </a:rPr>
              <a:t> </a:t>
            </a:r>
            <a:r>
              <a:rPr lang="en-US" sz="2200" dirty="0" err="1" smtClean="0">
                <a:solidFill>
                  <a:schemeClr val="tx1"/>
                </a:solidFill>
                <a:latin typeface="Arial" panose="020B0604020202020204" pitchFamily="34" charset="0"/>
                <a:cs typeface="Arial" panose="020B0604020202020204" pitchFamily="34" charset="0"/>
              </a:rPr>
              <a:t>viên</a:t>
            </a:r>
            <a:r>
              <a:rPr lang="en-US" sz="2200" dirty="0" smtClean="0">
                <a:solidFill>
                  <a:schemeClr val="tx1"/>
                </a:solidFill>
                <a:latin typeface="Arial" panose="020B0604020202020204" pitchFamily="34" charset="0"/>
                <a:cs typeface="Arial" panose="020B0604020202020204" pitchFamily="34" charset="0"/>
              </a:rPr>
              <a:t> </a:t>
            </a:r>
            <a:r>
              <a:rPr lang="en-US" sz="2200" dirty="0" err="1" smtClean="0">
                <a:solidFill>
                  <a:schemeClr val="tx1"/>
                </a:solidFill>
                <a:latin typeface="Arial" panose="020B0604020202020204" pitchFamily="34" charset="0"/>
                <a:cs typeface="Arial" panose="020B0604020202020204" pitchFamily="34" charset="0"/>
              </a:rPr>
              <a:t>chức</a:t>
            </a:r>
            <a:r>
              <a:rPr lang="en-US" sz="2200" dirty="0" smtClean="0">
                <a:solidFill>
                  <a:schemeClr val="tx1"/>
                </a:solidFill>
                <a:latin typeface="Arial" panose="020B0604020202020204" pitchFamily="34" charset="0"/>
                <a:cs typeface="Arial" panose="020B0604020202020204" pitchFamily="34" charset="0"/>
              </a:rPr>
              <a:t> 2019.</a:t>
            </a:r>
          </a:p>
          <a:p>
            <a:pPr algn="just"/>
            <a:r>
              <a:rPr lang="en-US" sz="2200" b="1" dirty="0" err="1">
                <a:solidFill>
                  <a:srgbClr val="FF0000"/>
                </a:solidFill>
                <a:latin typeface="Arial" panose="020B0604020202020204" pitchFamily="34" charset="0"/>
                <a:cs typeface="Arial" panose="020B0604020202020204" pitchFamily="34" charset="0"/>
              </a:rPr>
              <a:t>Các</a:t>
            </a:r>
            <a:r>
              <a:rPr lang="en-US" sz="2200" b="1" dirty="0">
                <a:solidFill>
                  <a:srgbClr val="FF0000"/>
                </a:solidFill>
                <a:latin typeface="Arial" panose="020B0604020202020204" pitchFamily="34" charset="0"/>
                <a:cs typeface="Arial" panose="020B0604020202020204" pitchFamily="34" charset="0"/>
              </a:rPr>
              <a:t> </a:t>
            </a:r>
            <a:r>
              <a:rPr lang="en-US" sz="2200" b="1" dirty="0" err="1">
                <a:solidFill>
                  <a:srgbClr val="FF0000"/>
                </a:solidFill>
                <a:latin typeface="Arial" panose="020B0604020202020204" pitchFamily="34" charset="0"/>
                <a:cs typeface="Arial" panose="020B0604020202020204" pitchFamily="34" charset="0"/>
              </a:rPr>
              <a:t>quy</a:t>
            </a:r>
            <a:r>
              <a:rPr lang="en-US" sz="2200" b="1" dirty="0">
                <a:solidFill>
                  <a:srgbClr val="FF0000"/>
                </a:solidFill>
                <a:latin typeface="Arial" panose="020B0604020202020204" pitchFamily="34" charset="0"/>
                <a:cs typeface="Arial" panose="020B0604020202020204" pitchFamily="34" charset="0"/>
              </a:rPr>
              <a:t> </a:t>
            </a:r>
            <a:r>
              <a:rPr lang="en-US" sz="2200" b="1" dirty="0" err="1">
                <a:solidFill>
                  <a:srgbClr val="FF0000"/>
                </a:solidFill>
                <a:latin typeface="Arial" panose="020B0604020202020204" pitchFamily="34" charset="0"/>
                <a:cs typeface="Arial" panose="020B0604020202020204" pitchFamily="34" charset="0"/>
              </a:rPr>
              <a:t>định</a:t>
            </a:r>
            <a:r>
              <a:rPr lang="en-US" sz="2200" b="1" dirty="0">
                <a:solidFill>
                  <a:srgbClr val="FF0000"/>
                </a:solidFill>
                <a:latin typeface="Arial" panose="020B0604020202020204" pitchFamily="34" charset="0"/>
                <a:cs typeface="Arial" panose="020B0604020202020204" pitchFamily="34" charset="0"/>
              </a:rPr>
              <a:t> </a:t>
            </a:r>
            <a:r>
              <a:rPr lang="en-US" sz="2200" b="1" dirty="0" err="1">
                <a:solidFill>
                  <a:srgbClr val="FF0000"/>
                </a:solidFill>
                <a:latin typeface="Arial" panose="020B0604020202020204" pitchFamily="34" charset="0"/>
                <a:cs typeface="Arial" panose="020B0604020202020204" pitchFamily="34" charset="0"/>
              </a:rPr>
              <a:t>nổi</a:t>
            </a:r>
            <a:r>
              <a:rPr lang="en-US" sz="2200" b="1" dirty="0">
                <a:solidFill>
                  <a:srgbClr val="FF0000"/>
                </a:solidFill>
                <a:latin typeface="Arial" panose="020B0604020202020204" pitchFamily="34" charset="0"/>
                <a:cs typeface="Arial" panose="020B0604020202020204" pitchFamily="34" charset="0"/>
              </a:rPr>
              <a:t> </a:t>
            </a:r>
            <a:r>
              <a:rPr lang="en-US" sz="2200" b="1" dirty="0" err="1">
                <a:solidFill>
                  <a:srgbClr val="FF0000"/>
                </a:solidFill>
                <a:latin typeface="Arial" panose="020B0604020202020204" pitchFamily="34" charset="0"/>
                <a:cs typeface="Arial" panose="020B0604020202020204" pitchFamily="34" charset="0"/>
              </a:rPr>
              <a:t>bậc</a:t>
            </a:r>
            <a:r>
              <a:rPr lang="en-US" sz="2200" b="1" dirty="0">
                <a:solidFill>
                  <a:srgbClr val="FF0000"/>
                </a:solidFill>
                <a:latin typeface="Arial" panose="020B0604020202020204" pitchFamily="34" charset="0"/>
                <a:cs typeface="Arial" panose="020B0604020202020204" pitchFamily="34" charset="0"/>
              </a:rPr>
              <a:t> </a:t>
            </a:r>
            <a:r>
              <a:rPr lang="en-US" sz="2200" b="1" dirty="0" err="1">
                <a:solidFill>
                  <a:srgbClr val="FF0000"/>
                </a:solidFill>
                <a:latin typeface="Arial" panose="020B0604020202020204" pitchFamily="34" charset="0"/>
                <a:cs typeface="Arial" panose="020B0604020202020204" pitchFamily="34" charset="0"/>
              </a:rPr>
              <a:t>cần</a:t>
            </a:r>
            <a:r>
              <a:rPr lang="en-US" sz="2200" b="1" dirty="0">
                <a:solidFill>
                  <a:srgbClr val="FF0000"/>
                </a:solidFill>
                <a:latin typeface="Arial" panose="020B0604020202020204" pitchFamily="34" charset="0"/>
                <a:cs typeface="Arial" panose="020B0604020202020204" pitchFamily="34" charset="0"/>
              </a:rPr>
              <a:t> </a:t>
            </a:r>
            <a:r>
              <a:rPr lang="en-US" sz="2200" b="1" dirty="0" err="1">
                <a:solidFill>
                  <a:srgbClr val="FF0000"/>
                </a:solidFill>
                <a:latin typeface="Arial" panose="020B0604020202020204" pitchFamily="34" charset="0"/>
                <a:cs typeface="Arial" panose="020B0604020202020204" pitchFamily="34" charset="0"/>
              </a:rPr>
              <a:t>chú</a:t>
            </a:r>
            <a:r>
              <a:rPr lang="en-US" sz="2200" b="1" dirty="0">
                <a:solidFill>
                  <a:srgbClr val="FF0000"/>
                </a:solidFill>
                <a:latin typeface="Arial" panose="020B0604020202020204" pitchFamily="34" charset="0"/>
                <a:cs typeface="Arial" panose="020B0604020202020204" pitchFamily="34" charset="0"/>
              </a:rPr>
              <a:t> ý:</a:t>
            </a:r>
          </a:p>
          <a:p>
            <a:pPr marL="285750" indent="-285750" algn="just">
              <a:buFont typeface="Wingdings" pitchFamily="2" charset="2"/>
              <a:buChar char="Ø"/>
            </a:pPr>
            <a:r>
              <a:rPr lang="vi-VN" sz="2200" b="1" dirty="0">
                <a:solidFill>
                  <a:schemeClr val="tx1"/>
                </a:solidFill>
                <a:latin typeface="Arial" panose="020B0604020202020204" pitchFamily="34" charset="0"/>
                <a:cs typeface="Arial" panose="020B0604020202020204" pitchFamily="34" charset="0"/>
              </a:rPr>
              <a:t>Các hành vi bị xử lý kỷ luật</a:t>
            </a:r>
            <a:endParaRPr lang="vi-VN" sz="2200" dirty="0">
              <a:solidFill>
                <a:schemeClr val="tx1"/>
              </a:solidFill>
              <a:latin typeface="Arial" panose="020B0604020202020204" pitchFamily="34" charset="0"/>
              <a:cs typeface="Arial" panose="020B0604020202020204" pitchFamily="34" charset="0"/>
            </a:endParaRPr>
          </a:p>
          <a:p>
            <a:pPr marL="285750" indent="-285750" algn="just">
              <a:buFont typeface="Wingdings" pitchFamily="2" charset="2"/>
              <a:buChar char="Ø"/>
            </a:pPr>
            <a:r>
              <a:rPr lang="vi-VN" sz="2200" b="1" dirty="0">
                <a:solidFill>
                  <a:schemeClr val="tx1"/>
                </a:solidFill>
                <a:latin typeface="Arial" panose="020B0604020202020204" pitchFamily="34" charset="0"/>
                <a:cs typeface="Arial" panose="020B0604020202020204" pitchFamily="34" charset="0"/>
              </a:rPr>
              <a:t>Các hình thức kỷ luật đối với viên chức</a:t>
            </a:r>
            <a:endParaRPr lang="en-US" sz="2200" b="1" dirty="0">
              <a:solidFill>
                <a:schemeClr val="tx1"/>
              </a:solidFill>
              <a:latin typeface="Arial" panose="020B0604020202020204" pitchFamily="34" charset="0"/>
              <a:cs typeface="Arial" panose="020B0604020202020204" pitchFamily="34" charset="0"/>
            </a:endParaRPr>
          </a:p>
          <a:p>
            <a:pPr algn="just"/>
            <a:r>
              <a:rPr lang="vi-VN" sz="2200" dirty="0" smtClean="0">
                <a:solidFill>
                  <a:srgbClr val="FF0000"/>
                </a:solidFill>
                <a:latin typeface="Arial" panose="020B0604020202020204" pitchFamily="34" charset="0"/>
                <a:cs typeface="Arial" panose="020B0604020202020204" pitchFamily="34" charset="0"/>
              </a:rPr>
              <a:t>Các </a:t>
            </a:r>
            <a:r>
              <a:rPr lang="vi-VN" sz="2200" dirty="0">
                <a:solidFill>
                  <a:srgbClr val="FF0000"/>
                </a:solidFill>
                <a:latin typeface="Arial" panose="020B0604020202020204" pitchFamily="34" charset="0"/>
                <a:cs typeface="Arial" panose="020B0604020202020204" pitchFamily="34" charset="0"/>
              </a:rPr>
              <a:t>Nghị định hướng dẫn Luật Viên chức còn hiệu lực bao </a:t>
            </a:r>
            <a:r>
              <a:rPr lang="vi-VN" sz="2200" dirty="0" smtClean="0">
                <a:solidFill>
                  <a:srgbClr val="FF0000"/>
                </a:solidFill>
                <a:latin typeface="Arial" panose="020B0604020202020204" pitchFamily="34" charset="0"/>
                <a:cs typeface="Arial" panose="020B0604020202020204" pitchFamily="34" charset="0"/>
              </a:rPr>
              <a:t>gồm</a:t>
            </a:r>
            <a:r>
              <a:rPr lang="en-US" sz="2200" dirty="0" smtClean="0">
                <a:solidFill>
                  <a:srgbClr val="FF0000"/>
                </a:solidFill>
                <a:latin typeface="Arial" panose="020B0604020202020204" pitchFamily="34" charset="0"/>
                <a:cs typeface="Arial" panose="020B0604020202020204" pitchFamily="34" charset="0"/>
              </a:rPr>
              <a:t>:</a:t>
            </a:r>
          </a:p>
          <a:p>
            <a:pPr algn="just"/>
            <a:r>
              <a:rPr lang="vi-VN" sz="2200" dirty="0">
                <a:solidFill>
                  <a:schemeClr val="tx1"/>
                </a:solidFill>
                <a:latin typeface="Arial" panose="020B0604020202020204" pitchFamily="34" charset="0"/>
                <a:cs typeface="Arial" panose="020B0604020202020204" pitchFamily="34" charset="0"/>
              </a:rPr>
              <a:t>- </a:t>
            </a:r>
            <a:r>
              <a:rPr lang="vi-VN" sz="2200" u="sng" dirty="0">
                <a:solidFill>
                  <a:schemeClr val="tx1"/>
                </a:solidFill>
                <a:latin typeface="Arial" panose="020B0604020202020204" pitchFamily="34" charset="0"/>
                <a:cs typeface="Arial" panose="020B0604020202020204" pitchFamily="34" charset="0"/>
                <a:hlinkClick r:id="rId2"/>
              </a:rPr>
              <a:t>Nghị định 106/2020/NĐ-CP</a:t>
            </a:r>
            <a:r>
              <a:rPr lang="vi-VN" sz="2200" dirty="0">
                <a:solidFill>
                  <a:schemeClr val="tx1"/>
                </a:solidFill>
                <a:latin typeface="Arial" panose="020B0604020202020204" pitchFamily="34" charset="0"/>
                <a:cs typeface="Arial" panose="020B0604020202020204" pitchFamily="34" charset="0"/>
              </a:rPr>
              <a:t> về vị trí làm việc và số lượng người làm việc trong đơn vị sự nghiệp công lập.</a:t>
            </a:r>
          </a:p>
          <a:p>
            <a:pPr algn="just"/>
            <a:r>
              <a:rPr lang="vi-VN" sz="2200" dirty="0">
                <a:solidFill>
                  <a:schemeClr val="tx1"/>
                </a:solidFill>
                <a:latin typeface="Arial" panose="020B0604020202020204" pitchFamily="34" charset="0"/>
                <a:cs typeface="Arial" panose="020B0604020202020204" pitchFamily="34" charset="0"/>
              </a:rPr>
              <a:t>- </a:t>
            </a:r>
            <a:r>
              <a:rPr lang="vi-VN" sz="2200" u="sng" dirty="0">
                <a:solidFill>
                  <a:schemeClr val="tx1"/>
                </a:solidFill>
                <a:latin typeface="Arial" panose="020B0604020202020204" pitchFamily="34" charset="0"/>
                <a:cs typeface="Arial" panose="020B0604020202020204" pitchFamily="34" charset="0"/>
                <a:hlinkClick r:id="rId3"/>
              </a:rPr>
              <a:t>Nghị định 90/2020/NĐ-CP</a:t>
            </a:r>
            <a:r>
              <a:rPr lang="vi-VN" sz="2200" dirty="0">
                <a:solidFill>
                  <a:schemeClr val="tx1"/>
                </a:solidFill>
                <a:latin typeface="Arial" panose="020B0604020202020204" pitchFamily="34" charset="0"/>
                <a:cs typeface="Arial" panose="020B0604020202020204" pitchFamily="34" charset="0"/>
              </a:rPr>
              <a:t> về đánh giá, xếp loại chất lượng cán bộ, công chức, viên chức</a:t>
            </a:r>
          </a:p>
          <a:p>
            <a:pPr algn="just"/>
            <a:r>
              <a:rPr lang="vi-VN" sz="2200" dirty="0">
                <a:solidFill>
                  <a:schemeClr val="tx1"/>
                </a:solidFill>
                <a:latin typeface="Arial" panose="020B0604020202020204" pitchFamily="34" charset="0"/>
                <a:cs typeface="Arial" panose="020B0604020202020204" pitchFamily="34" charset="0"/>
              </a:rPr>
              <a:t>- </a:t>
            </a:r>
            <a:r>
              <a:rPr lang="vi-VN" sz="2200" u="sng" dirty="0">
                <a:solidFill>
                  <a:schemeClr val="tx1"/>
                </a:solidFill>
                <a:latin typeface="Arial" panose="020B0604020202020204" pitchFamily="34" charset="0"/>
                <a:cs typeface="Arial" panose="020B0604020202020204" pitchFamily="34" charset="0"/>
                <a:hlinkClick r:id="rId4"/>
              </a:rPr>
              <a:t>Nghị định 115/2020/NĐ-CP</a:t>
            </a:r>
            <a:r>
              <a:rPr lang="vi-VN" sz="2200" dirty="0">
                <a:solidFill>
                  <a:schemeClr val="tx1"/>
                </a:solidFill>
                <a:latin typeface="Arial" panose="020B0604020202020204" pitchFamily="34" charset="0"/>
                <a:cs typeface="Arial" panose="020B0604020202020204" pitchFamily="34" charset="0"/>
              </a:rPr>
              <a:t> quy định về tuyển dụng, sử dụng và quản lý viên chức </a:t>
            </a:r>
            <a:endParaRPr lang="en-US" sz="2200" dirty="0" smtClean="0">
              <a:solidFill>
                <a:schemeClr val="tx1"/>
              </a:solidFill>
              <a:latin typeface="Arial" panose="020B0604020202020204" pitchFamily="34" charset="0"/>
              <a:cs typeface="Arial" panose="020B0604020202020204" pitchFamily="34" charset="0"/>
            </a:endParaRPr>
          </a:p>
          <a:p>
            <a:pPr algn="just"/>
            <a:r>
              <a:rPr lang="en-US" sz="2200" u="sng" dirty="0" smtClean="0">
                <a:solidFill>
                  <a:schemeClr val="tx1"/>
                </a:solidFill>
                <a:latin typeface="Arial" panose="020B0604020202020204" pitchFamily="34" charset="0"/>
                <a:cs typeface="Arial" panose="020B0604020202020204" pitchFamily="34" charset="0"/>
                <a:hlinkClick r:id="rId5"/>
              </a:rPr>
              <a:t>- </a:t>
            </a:r>
            <a:r>
              <a:rPr lang="vi-VN" sz="2200" u="sng" dirty="0" smtClean="0">
                <a:solidFill>
                  <a:schemeClr val="tx1"/>
                </a:solidFill>
                <a:latin typeface="Arial" panose="020B0604020202020204" pitchFamily="34" charset="0"/>
                <a:cs typeface="Arial" panose="020B0604020202020204" pitchFamily="34" charset="0"/>
                <a:hlinkClick r:id="rId5"/>
              </a:rPr>
              <a:t>Nghị </a:t>
            </a:r>
            <a:r>
              <a:rPr lang="vi-VN" sz="2200" u="sng" dirty="0">
                <a:solidFill>
                  <a:schemeClr val="tx1"/>
                </a:solidFill>
                <a:latin typeface="Arial" panose="020B0604020202020204" pitchFamily="34" charset="0"/>
                <a:cs typeface="Arial" panose="020B0604020202020204" pitchFamily="34" charset="0"/>
                <a:hlinkClick r:id="rId5"/>
              </a:rPr>
              <a:t>định 112/2020/NĐ-CP</a:t>
            </a:r>
            <a:r>
              <a:rPr lang="vi-VN" sz="2200" dirty="0">
                <a:solidFill>
                  <a:schemeClr val="tx1"/>
                </a:solidFill>
                <a:latin typeface="Arial" panose="020B0604020202020204" pitchFamily="34" charset="0"/>
                <a:cs typeface="Arial" panose="020B0604020202020204" pitchFamily="34" charset="0"/>
              </a:rPr>
              <a:t> về kỷ luật cán bộ, công chức, viên chức </a:t>
            </a:r>
            <a:endParaRPr lang="en-US" sz="2200" dirty="0" smtClean="0">
              <a:solidFill>
                <a:schemeClr val="tx1"/>
              </a:solidFill>
              <a:latin typeface="Arial" panose="020B0604020202020204" pitchFamily="34" charset="0"/>
              <a:cs typeface="Arial" panose="020B0604020202020204" pitchFamily="34" charset="0"/>
            </a:endParaRPr>
          </a:p>
          <a:p>
            <a:pPr algn="just"/>
            <a:endParaRPr lang="vi-VN" sz="1800" dirty="0">
              <a:latin typeface="+mj-lt"/>
            </a:endParaRPr>
          </a:p>
        </p:txBody>
      </p:sp>
    </p:spTree>
    <p:extLst>
      <p:ext uri="{BB962C8B-B14F-4D97-AF65-F5344CB8AC3E}">
        <p14:creationId xmlns:p14="http://schemas.microsoft.com/office/powerpoint/2010/main" val="1992332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99592" y="476672"/>
            <a:ext cx="7200800" cy="5688632"/>
          </a:xfrm>
        </p:spPr>
        <p:txBody>
          <a:bodyPr>
            <a:normAutofit fontScale="25000" lnSpcReduction="20000"/>
          </a:bodyPr>
          <a:lstStyle/>
          <a:p>
            <a:pPr algn="just"/>
            <a:r>
              <a:rPr lang="en-US" sz="7200" b="1" dirty="0" smtClean="0">
                <a:solidFill>
                  <a:srgbClr val="FF0000"/>
                </a:solidFill>
                <a:latin typeface="Arial" panose="020B0604020202020204" pitchFamily="34" charset="0"/>
                <a:cs typeface="Arial" panose="020B0604020202020204" pitchFamily="34" charset="0"/>
              </a:rPr>
              <a:t>I. </a:t>
            </a:r>
            <a:r>
              <a:rPr lang="vi-VN" sz="7200" b="1" dirty="0" smtClean="0">
                <a:solidFill>
                  <a:srgbClr val="FF0000"/>
                </a:solidFill>
                <a:latin typeface="Arial" panose="020B0604020202020204" pitchFamily="34" charset="0"/>
                <a:cs typeface="Arial" panose="020B0604020202020204" pitchFamily="34" charset="0"/>
              </a:rPr>
              <a:t>Các </a:t>
            </a:r>
            <a:r>
              <a:rPr lang="vi-VN" sz="7200" b="1" dirty="0">
                <a:solidFill>
                  <a:srgbClr val="FF0000"/>
                </a:solidFill>
                <a:latin typeface="Arial" panose="020B0604020202020204" pitchFamily="34" charset="0"/>
                <a:cs typeface="Arial" panose="020B0604020202020204" pitchFamily="34" charset="0"/>
              </a:rPr>
              <a:t>hành vi bị xử lý kỷ luật</a:t>
            </a:r>
            <a:endParaRPr lang="vi-VN" sz="7200" dirty="0">
              <a:solidFill>
                <a:srgbClr val="FF0000"/>
              </a:solidFill>
              <a:latin typeface="Arial" panose="020B0604020202020204" pitchFamily="34" charset="0"/>
              <a:cs typeface="Arial" panose="020B0604020202020204" pitchFamily="34" charset="0"/>
            </a:endParaRPr>
          </a:p>
          <a:p>
            <a:pPr algn="just"/>
            <a:r>
              <a:rPr lang="vi-VN" sz="7200" dirty="0">
                <a:solidFill>
                  <a:schemeClr val="tx1"/>
                </a:solidFill>
                <a:latin typeface="Arial" panose="020B0604020202020204" pitchFamily="34" charset="0"/>
                <a:cs typeface="Arial" panose="020B0604020202020204" pitchFamily="34" charset="0"/>
              </a:rPr>
              <a:t>1. Cán bộ, công chức, viên chức có hành vi vi phạm các quy định về nghĩa vụ của cán bộ, công chức, viên chức; những việc cán bộ, công chức, viên chức không được làm; nội quy, quy chế của cơ quan, tổ chức, đơn vị; vi phạm đạo đức, lối sống hoặc vi phạm pháp luật khác khi thi hành công vụ thì bị xem xét xử lý kỷ luật.</a:t>
            </a:r>
          </a:p>
          <a:p>
            <a:pPr algn="just"/>
            <a:r>
              <a:rPr lang="vi-VN" sz="7200" dirty="0">
                <a:solidFill>
                  <a:schemeClr val="tx1"/>
                </a:solidFill>
                <a:latin typeface="Arial" panose="020B0604020202020204" pitchFamily="34" charset="0"/>
                <a:cs typeface="Arial" panose="020B0604020202020204" pitchFamily="34" charset="0"/>
              </a:rPr>
              <a:t>2. Mức độ của hành vi vi phạm được xác định như sau:</a:t>
            </a:r>
          </a:p>
          <a:p>
            <a:pPr algn="just"/>
            <a:r>
              <a:rPr lang="vi-VN" sz="7200" dirty="0">
                <a:solidFill>
                  <a:schemeClr val="tx1"/>
                </a:solidFill>
                <a:latin typeface="Arial" panose="020B0604020202020204" pitchFamily="34" charset="0"/>
                <a:cs typeface="Arial" panose="020B0604020202020204" pitchFamily="34" charset="0"/>
              </a:rPr>
              <a:t>a) Vi phạm gây hậu quả ít nghiêm trọng là vi phạm có tính chất, mức độ tác hại không lớn, tác động trong phạm vi nội bộ, làm ảnh hưởng đến uy tín của cơ quan, tổ chức, đơn vị công tác.</a:t>
            </a:r>
          </a:p>
          <a:p>
            <a:pPr algn="just"/>
            <a:r>
              <a:rPr lang="vi-VN" sz="7200" dirty="0">
                <a:solidFill>
                  <a:schemeClr val="tx1"/>
                </a:solidFill>
                <a:latin typeface="Arial" panose="020B0604020202020204" pitchFamily="34" charset="0"/>
                <a:cs typeface="Arial" panose="020B0604020202020204" pitchFamily="34" charset="0"/>
              </a:rPr>
              <a:t>b) Vi phạm gây hậu quả nghiêm trọng là vi phạm có tính chất, mức độ, tác hại lớn, tác động ngoài phạm vi nội bộ, gây dư luận xấu trong cán bộ, công chức, viên chức và nhân dân, làm giảm uy tín của cơ quan, tổ chức, đơn vị công tác.</a:t>
            </a:r>
          </a:p>
          <a:p>
            <a:pPr algn="just"/>
            <a:r>
              <a:rPr lang="vi-VN" sz="7200" dirty="0">
                <a:solidFill>
                  <a:schemeClr val="tx1"/>
                </a:solidFill>
                <a:latin typeface="Arial" panose="020B0604020202020204" pitchFamily="34" charset="0"/>
                <a:cs typeface="Arial" panose="020B0604020202020204" pitchFamily="34" charset="0"/>
              </a:rPr>
              <a:t>c) Vi phạm gây hậu quả rất nghiêm trọng là vi phạm có tính chất, mức độ, tác hại rất lớn, phạm vi tác động đến toàn xã hội, gây dư luận rất bức xúc trong cán bộ, công chức, viên chức và nhân dân, làm mất uy tín của cơ quan, tổ chức, đơn vị công tác.</a:t>
            </a:r>
          </a:p>
          <a:p>
            <a:pPr algn="just"/>
            <a:r>
              <a:rPr lang="en-US" sz="7200" dirty="0" smtClean="0">
                <a:solidFill>
                  <a:schemeClr val="tx1"/>
                </a:solidFill>
                <a:latin typeface="Arial" panose="020B0604020202020204" pitchFamily="34" charset="0"/>
                <a:cs typeface="Arial" panose="020B0604020202020204" pitchFamily="34" charset="0"/>
              </a:rPr>
              <a:t>d</a:t>
            </a:r>
            <a:r>
              <a:rPr lang="vi-VN" sz="7200" dirty="0" smtClean="0">
                <a:solidFill>
                  <a:schemeClr val="tx1"/>
                </a:solidFill>
                <a:latin typeface="Arial" panose="020B0604020202020204" pitchFamily="34" charset="0"/>
                <a:cs typeface="Arial" panose="020B0604020202020204" pitchFamily="34" charset="0"/>
              </a:rPr>
              <a:t>) </a:t>
            </a:r>
            <a:r>
              <a:rPr lang="vi-VN" sz="7200" dirty="0">
                <a:solidFill>
                  <a:schemeClr val="tx1"/>
                </a:solidFill>
                <a:latin typeface="Arial" panose="020B0604020202020204" pitchFamily="34" charset="0"/>
                <a:cs typeface="Arial" panose="020B0604020202020204" pitchFamily="34" charset="0"/>
              </a:rPr>
              <a:t>Vi phạm gây hậu quả đặc biệt nghiêm trọng là vi phạm có tính chất, mức độ, tác hại đặc biệt lớn, phạm vi tác động sâu rộng đến toàn xã hội, gây dư luận đặc biệt bức xúc trong cán bộ, công chức, viên chức và nhân dân, làm mất uy tín của cơ quan, tổ chức, đơn vị công tác.</a:t>
            </a:r>
          </a:p>
          <a:p>
            <a:endParaRPr lang="vi-VN" dirty="0"/>
          </a:p>
        </p:txBody>
      </p:sp>
    </p:spTree>
    <p:extLst>
      <p:ext uri="{BB962C8B-B14F-4D97-AF65-F5344CB8AC3E}">
        <p14:creationId xmlns:p14="http://schemas.microsoft.com/office/powerpoint/2010/main" val="15396634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709</TotalTime>
  <Words>2177</Words>
  <Application>Microsoft Office PowerPoint</Application>
  <PresentationFormat>On-screen Show (4:3)</PresentationFormat>
  <Paragraphs>146</Paragraphs>
  <Slides>25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Times New Roman</vt:lpstr>
      <vt:lpstr>Verdana</vt:lpstr>
      <vt:lpstr>Wingdings</vt:lpstr>
      <vt:lpstr>Office Theme</vt:lpstr>
      <vt:lpstr>     TẬP HUẤN QUY CHẾ DÂN CHỦ  VÀ CÁC VĂN BẢN  QUY PHẠM PHÁP LUẬT    Xuyên Mộc, ngày 30  tháng 8 năm 2023 </vt:lpstr>
      <vt:lpstr>Nội dung: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BAN QUYEN 21AK22.COM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TẬP HUẤN QUY CHẾ DÂN CHỦ  VÀ CÁC VĂN BẢN QUY PHẠM PHÁP LUẬT</dc:title>
  <dc:creator>Windows 7</dc:creator>
  <cp:lastModifiedBy>Admin</cp:lastModifiedBy>
  <cp:revision>83</cp:revision>
  <dcterms:created xsi:type="dcterms:W3CDTF">2023-06-27T08:38:29Z</dcterms:created>
  <dcterms:modified xsi:type="dcterms:W3CDTF">2023-08-30T03:05:04Z</dcterms:modified>
</cp:coreProperties>
</file>