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4" r:id="rId8"/>
    <p:sldId id="265" r:id="rId9"/>
    <p:sldId id="269" r:id="rId10"/>
    <p:sldId id="270" r:id="rId11"/>
    <p:sldId id="271" r:id="rId12"/>
    <p:sldId id="272" r:id="rId13"/>
    <p:sldId id="273" r:id="rId14"/>
    <p:sldId id="274" r:id="rId15"/>
    <p:sldId id="277" r:id="rId16"/>
    <p:sldId id="275" r:id="rId17"/>
    <p:sldId id="276" r:id="rId18"/>
    <p:sldId id="278" r:id="rId19"/>
    <p:sldId id="280" r:id="rId20"/>
    <p:sldId id="279" r:id="rId21"/>
    <p:sldId id="282" r:id="rId22"/>
  </p:sldIdLst>
  <p:sldSz cx="9144000" cy="6858000" type="screen4x3"/>
  <p:notesSz cx="6858000" cy="9144000"/>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62" autoAdjust="0"/>
    <p:restoredTop sz="94660"/>
  </p:normalViewPr>
  <p:slideViewPr>
    <p:cSldViewPr>
      <p:cViewPr varScale="1">
        <p:scale>
          <a:sx n="68" d="100"/>
          <a:sy n="68" d="100"/>
        </p:scale>
        <p:origin x="-1440"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2286000" y="3124200"/>
            <a:ext cx="6172200" cy="1894362"/>
          </a:xfrm>
        </p:spPr>
        <p:txBody>
          <a:bodyPr/>
          <a:lstStyle>
            <a:lvl1pPr>
              <a:defRPr b="1"/>
            </a:lvl1pPr>
          </a:lstStyle>
          <a:p>
            <a:r>
              <a:rPr kumimoji="0" lang="en-US" smtClean="0"/>
              <a:t>Click to edit Master title style</a:t>
            </a:r>
            <a:endParaRPr kumimoji="0" lang="en-US"/>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bwMode="auto">
          <a:xfrm rot="5400000">
            <a:off x="7764621" y="1174097"/>
            <a:ext cx="2286000" cy="381000"/>
          </a:xfrm>
        </p:spPr>
        <p:txBody>
          <a:bodyPr/>
          <a:lstStyle/>
          <a:p>
            <a:fld id="{4BAC9705-C8C4-4B01-A5D0-0F37BBE9F2F9}" type="datetimeFigureOut">
              <a:rPr lang="vi-VN" smtClean="0"/>
              <a:pPr/>
              <a:t>22/07/2020</a:t>
            </a:fld>
            <a:endParaRPr lang="vi-VN"/>
          </a:p>
        </p:txBody>
      </p:sp>
      <p:sp>
        <p:nvSpPr>
          <p:cNvPr id="17" name="Footer Placeholder 16"/>
          <p:cNvSpPr>
            <a:spLocks noGrp="1"/>
          </p:cNvSpPr>
          <p:nvPr>
            <p:ph type="ftr" sz="quarter" idx="11"/>
          </p:nvPr>
        </p:nvSpPr>
        <p:spPr bwMode="auto">
          <a:xfrm rot="5400000">
            <a:off x="7077269" y="4181669"/>
            <a:ext cx="3657600" cy="384048"/>
          </a:xfrm>
        </p:spPr>
        <p:txBody>
          <a:bodyPr/>
          <a:lstStyle/>
          <a:p>
            <a:endParaRPr lang="vi-VN"/>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Straight Connector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Straight Connector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1325544" y="4928702"/>
            <a:ext cx="609600" cy="517524"/>
          </a:xfrm>
        </p:spPr>
        <p:txBody>
          <a:bodyPr/>
          <a:lstStyle/>
          <a:p>
            <a:fld id="{B364FD73-C9FB-4ADC-B0F7-C103861A9B25}" type="slidenum">
              <a:rPr lang="vi-VN" smtClean="0"/>
              <a:pPr/>
              <a:t>‹#›</a:t>
            </a:fld>
            <a:endParaRPr lang="vi-VN"/>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BAC9705-C8C4-4B01-A5D0-0F37BBE9F2F9}" type="datetimeFigureOut">
              <a:rPr lang="vi-VN" smtClean="0"/>
              <a:pPr/>
              <a:t>22/07/2020</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B364FD73-C9FB-4ADC-B0F7-C103861A9B25}" type="slidenum">
              <a:rPr lang="vi-VN" smtClean="0"/>
              <a:pPr/>
              <a:t>‹#›</a:t>
            </a:fld>
            <a:endParaRPr lang="vi-V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BAC9705-C8C4-4B01-A5D0-0F37BBE9F2F9}" type="datetimeFigureOut">
              <a:rPr lang="vi-VN" smtClean="0"/>
              <a:pPr/>
              <a:t>22/07/2020</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B364FD73-C9FB-4ADC-B0F7-C103861A9B25}" type="slidenum">
              <a:rPr lang="vi-VN" smtClean="0"/>
              <a:pPr/>
              <a:t>‹#›</a:t>
            </a:fld>
            <a:endParaRPr lang="vi-V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457200" y="1600200"/>
            <a:ext cx="7467600" cy="487375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4"/>
          </p:nvPr>
        </p:nvSpPr>
        <p:spPr/>
        <p:txBody>
          <a:bodyPr rtlCol="0"/>
          <a:lstStyle/>
          <a:p>
            <a:fld id="{4BAC9705-C8C4-4B01-A5D0-0F37BBE9F2F9}" type="datetimeFigureOut">
              <a:rPr lang="vi-VN" smtClean="0"/>
              <a:pPr/>
              <a:t>22/07/2020</a:t>
            </a:fld>
            <a:endParaRPr lang="vi-VN"/>
          </a:p>
        </p:txBody>
      </p:sp>
      <p:sp>
        <p:nvSpPr>
          <p:cNvPr id="9" name="Slide Number Placeholder 8"/>
          <p:cNvSpPr>
            <a:spLocks noGrp="1"/>
          </p:cNvSpPr>
          <p:nvPr>
            <p:ph type="sldNum" sz="quarter" idx="15"/>
          </p:nvPr>
        </p:nvSpPr>
        <p:spPr/>
        <p:txBody>
          <a:bodyPr rtlCol="0"/>
          <a:lstStyle/>
          <a:p>
            <a:fld id="{B364FD73-C9FB-4ADC-B0F7-C103861A9B25}" type="slidenum">
              <a:rPr lang="vi-VN" smtClean="0"/>
              <a:pPr/>
              <a:t>‹#›</a:t>
            </a:fld>
            <a:endParaRPr lang="vi-VN"/>
          </a:p>
        </p:txBody>
      </p:sp>
      <p:sp>
        <p:nvSpPr>
          <p:cNvPr id="10" name="Footer Placeholder 9"/>
          <p:cNvSpPr>
            <a:spLocks noGrp="1"/>
          </p:cNvSpPr>
          <p:nvPr>
            <p:ph type="ftr" sz="quarter" idx="16"/>
          </p:nvPr>
        </p:nvSpPr>
        <p:spPr/>
        <p:txBody>
          <a:bodyPr rtlCol="0"/>
          <a:lstStyle/>
          <a:p>
            <a:endParaRPr lang="vi-V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7763256" y="1170432"/>
            <a:ext cx="2286000" cy="381000"/>
          </a:xfrm>
        </p:spPr>
        <p:txBody>
          <a:bodyPr/>
          <a:lstStyle/>
          <a:p>
            <a:fld id="{4BAC9705-C8C4-4B01-A5D0-0F37BBE9F2F9}" type="datetimeFigureOut">
              <a:rPr lang="vi-VN" smtClean="0"/>
              <a:pPr/>
              <a:t>22/07/2020</a:t>
            </a:fld>
            <a:endParaRPr lang="vi-VN"/>
          </a:p>
        </p:txBody>
      </p:sp>
      <p:sp>
        <p:nvSpPr>
          <p:cNvPr id="5" name="Footer Placeholder 4"/>
          <p:cNvSpPr>
            <a:spLocks noGrp="1"/>
          </p:cNvSpPr>
          <p:nvPr>
            <p:ph type="ftr" sz="quarter" idx="11"/>
          </p:nvPr>
        </p:nvSpPr>
        <p:spPr bwMode="auto">
          <a:xfrm rot="5400000">
            <a:off x="7077456" y="4178808"/>
            <a:ext cx="3657600" cy="384048"/>
          </a:xfrm>
        </p:spPr>
        <p:txBody>
          <a:bodyPr/>
          <a:lstStyle/>
          <a:p>
            <a:endParaRPr lang="vi-VN"/>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lide Number Placeholder 5"/>
          <p:cNvSpPr>
            <a:spLocks noGrp="1"/>
          </p:cNvSpPr>
          <p:nvPr>
            <p:ph type="sldNum" sz="quarter" idx="12"/>
          </p:nvPr>
        </p:nvSpPr>
        <p:spPr bwMode="auto">
          <a:xfrm>
            <a:off x="1340616" y="4928702"/>
            <a:ext cx="609600" cy="517524"/>
          </a:xfrm>
        </p:spPr>
        <p:txBody>
          <a:bodyPr/>
          <a:lstStyle/>
          <a:p>
            <a:fld id="{B364FD73-C9FB-4ADC-B0F7-C103861A9B25}" type="slidenum">
              <a:rPr lang="vi-VN" smtClean="0"/>
              <a:pPr/>
              <a:t>‹#›</a:t>
            </a:fld>
            <a:endParaRPr lang="vi-VN"/>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4BAC9705-C8C4-4B01-A5D0-0F37BBE9F2F9}" type="datetimeFigureOut">
              <a:rPr lang="vi-VN" smtClean="0"/>
              <a:pPr/>
              <a:t>22/07/2020</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B364FD73-C9FB-4ADC-B0F7-C103861A9B25}" type="slidenum">
              <a:rPr lang="vi-VN" smtClean="0"/>
              <a:pPr/>
              <a:t>‹#›</a:t>
            </a:fld>
            <a:endParaRPr lang="vi-VN"/>
          </a:p>
        </p:txBody>
      </p:sp>
      <p:sp>
        <p:nvSpPr>
          <p:cNvPr id="9" name="Content Placeholder 8"/>
          <p:cNvSpPr>
            <a:spLocks noGrp="1"/>
          </p:cNvSpPr>
          <p:nvPr>
            <p:ph sz="quarter" idx="1"/>
          </p:nvPr>
        </p:nvSpPr>
        <p:spPr>
          <a:xfrm>
            <a:off x="457200"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270248"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nchor="b"/>
          <a:lstStyle>
            <a:lvl1pPr>
              <a:defRPr/>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4BAC9705-C8C4-4B01-A5D0-0F37BBE9F2F9}" type="datetimeFigureOut">
              <a:rPr lang="vi-VN" smtClean="0"/>
              <a:pPr/>
              <a:t>22/07/2020</a:t>
            </a:fld>
            <a:endParaRPr lang="vi-VN"/>
          </a:p>
        </p:txBody>
      </p:sp>
      <p:sp>
        <p:nvSpPr>
          <p:cNvPr id="8" name="Footer Placeholder 7"/>
          <p:cNvSpPr>
            <a:spLocks noGrp="1"/>
          </p:cNvSpPr>
          <p:nvPr>
            <p:ph type="ftr" sz="quarter" idx="11"/>
          </p:nvPr>
        </p:nvSpPr>
        <p:spPr/>
        <p:txBody>
          <a:bodyPr/>
          <a:lstStyle/>
          <a:p>
            <a:endParaRPr lang="vi-VN"/>
          </a:p>
        </p:txBody>
      </p:sp>
      <p:sp>
        <p:nvSpPr>
          <p:cNvPr id="9" name="Slide Number Placeholder 8"/>
          <p:cNvSpPr>
            <a:spLocks noGrp="1"/>
          </p:cNvSpPr>
          <p:nvPr>
            <p:ph type="sldNum" sz="quarter" idx="12"/>
          </p:nvPr>
        </p:nvSpPr>
        <p:spPr/>
        <p:txBody>
          <a:bodyPr/>
          <a:lstStyle/>
          <a:p>
            <a:fld id="{B364FD73-C9FB-4ADC-B0F7-C103861A9B25}" type="slidenum">
              <a:rPr lang="vi-VN" smtClean="0"/>
              <a:pPr/>
              <a:t>‹#›</a:t>
            </a:fld>
            <a:endParaRPr lang="vi-VN"/>
          </a:p>
        </p:txBody>
      </p:sp>
      <p:sp>
        <p:nvSpPr>
          <p:cNvPr id="11" name="Content Placeholder 10"/>
          <p:cNvSpPr>
            <a:spLocks noGrp="1"/>
          </p:cNvSpPr>
          <p:nvPr>
            <p:ph sz="quarter" idx="2"/>
          </p:nvPr>
        </p:nvSpPr>
        <p:spPr>
          <a:xfrm>
            <a:off x="457200"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371975"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6" name="Date Placeholder 5"/>
          <p:cNvSpPr>
            <a:spLocks noGrp="1"/>
          </p:cNvSpPr>
          <p:nvPr>
            <p:ph type="dt" sz="half" idx="10"/>
          </p:nvPr>
        </p:nvSpPr>
        <p:spPr/>
        <p:txBody>
          <a:bodyPr rtlCol="0"/>
          <a:lstStyle/>
          <a:p>
            <a:fld id="{4BAC9705-C8C4-4B01-A5D0-0F37BBE9F2F9}" type="datetimeFigureOut">
              <a:rPr lang="vi-VN" smtClean="0"/>
              <a:pPr/>
              <a:t>22/07/2020</a:t>
            </a:fld>
            <a:endParaRPr lang="vi-VN"/>
          </a:p>
        </p:txBody>
      </p:sp>
      <p:sp>
        <p:nvSpPr>
          <p:cNvPr id="7" name="Slide Number Placeholder 6"/>
          <p:cNvSpPr>
            <a:spLocks noGrp="1"/>
          </p:cNvSpPr>
          <p:nvPr>
            <p:ph type="sldNum" sz="quarter" idx="11"/>
          </p:nvPr>
        </p:nvSpPr>
        <p:spPr/>
        <p:txBody>
          <a:bodyPr rtlCol="0"/>
          <a:lstStyle/>
          <a:p>
            <a:fld id="{B364FD73-C9FB-4ADC-B0F7-C103861A9B25}" type="slidenum">
              <a:rPr lang="vi-VN" smtClean="0"/>
              <a:pPr/>
              <a:t>‹#›</a:t>
            </a:fld>
            <a:endParaRPr lang="vi-VN"/>
          </a:p>
        </p:txBody>
      </p:sp>
      <p:sp>
        <p:nvSpPr>
          <p:cNvPr id="8" name="Footer Placeholder 7"/>
          <p:cNvSpPr>
            <a:spLocks noGrp="1"/>
          </p:cNvSpPr>
          <p:nvPr>
            <p:ph type="ftr" sz="quarter" idx="12"/>
          </p:nvPr>
        </p:nvSpPr>
        <p:spPr/>
        <p:txBody>
          <a:bodyPr rtlCol="0"/>
          <a:lstStyle/>
          <a:p>
            <a:endParaRPr lang="vi-V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BAC9705-C8C4-4B01-A5D0-0F37BBE9F2F9}" type="datetimeFigureOut">
              <a:rPr lang="vi-VN" smtClean="0"/>
              <a:pPr/>
              <a:t>22/07/2020</a:t>
            </a:fld>
            <a:endParaRPr lang="vi-VN"/>
          </a:p>
        </p:txBody>
      </p:sp>
      <p:sp>
        <p:nvSpPr>
          <p:cNvPr id="3" name="Footer Placeholder 2"/>
          <p:cNvSpPr>
            <a:spLocks noGrp="1"/>
          </p:cNvSpPr>
          <p:nvPr>
            <p:ph type="ftr" sz="quarter" idx="11"/>
          </p:nvPr>
        </p:nvSpPr>
        <p:spPr/>
        <p:txBody>
          <a:bodyPr/>
          <a:lstStyle/>
          <a:p>
            <a:endParaRPr lang="vi-VN"/>
          </a:p>
        </p:txBody>
      </p:sp>
      <p:sp>
        <p:nvSpPr>
          <p:cNvPr id="4" name="Slide Number Placeholder 3"/>
          <p:cNvSpPr>
            <a:spLocks noGrp="1"/>
          </p:cNvSpPr>
          <p:nvPr>
            <p:ph type="sldNum" sz="quarter" idx="12"/>
          </p:nvPr>
        </p:nvSpPr>
        <p:spPr/>
        <p:txBody>
          <a:bodyPr/>
          <a:lstStyle/>
          <a:p>
            <a:fld id="{B364FD73-C9FB-4ADC-B0F7-C103861A9B25}" type="slidenum">
              <a:rPr lang="vi-VN" smtClean="0"/>
              <a:pPr/>
              <a:t>‹#›</a:t>
            </a:fld>
            <a:endParaRPr lang="vi-V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Content Placeholder 17"/>
          <p:cNvSpPr>
            <a:spLocks noGrp="1"/>
          </p:cNvSpPr>
          <p:nvPr>
            <p:ph sz="quarter" idx="1"/>
          </p:nvPr>
        </p:nvSpPr>
        <p:spPr>
          <a:xfrm>
            <a:off x="304800" y="274320"/>
            <a:ext cx="5638800" cy="6327648"/>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4"/>
          </p:nvPr>
        </p:nvSpPr>
        <p:spPr/>
        <p:txBody>
          <a:bodyPr rtlCol="0"/>
          <a:lstStyle/>
          <a:p>
            <a:fld id="{4BAC9705-C8C4-4B01-A5D0-0F37BBE9F2F9}" type="datetimeFigureOut">
              <a:rPr lang="vi-VN" smtClean="0"/>
              <a:pPr/>
              <a:t>22/07/2020</a:t>
            </a:fld>
            <a:endParaRPr lang="vi-VN"/>
          </a:p>
        </p:txBody>
      </p:sp>
      <p:sp>
        <p:nvSpPr>
          <p:cNvPr id="22" name="Slide Number Placeholder 21"/>
          <p:cNvSpPr>
            <a:spLocks noGrp="1"/>
          </p:cNvSpPr>
          <p:nvPr>
            <p:ph type="sldNum" sz="quarter" idx="15"/>
          </p:nvPr>
        </p:nvSpPr>
        <p:spPr/>
        <p:txBody>
          <a:bodyPr rtlCol="0"/>
          <a:lstStyle/>
          <a:p>
            <a:fld id="{B364FD73-C9FB-4ADC-B0F7-C103861A9B25}" type="slidenum">
              <a:rPr lang="vi-VN" smtClean="0"/>
              <a:pPr/>
              <a:t>‹#›</a:t>
            </a:fld>
            <a:endParaRPr lang="vi-VN"/>
          </a:p>
        </p:txBody>
      </p:sp>
      <p:sp>
        <p:nvSpPr>
          <p:cNvPr id="23" name="Footer Placeholder 22"/>
          <p:cNvSpPr>
            <a:spLocks noGrp="1"/>
          </p:cNvSpPr>
          <p:nvPr>
            <p:ph type="ftr" sz="quarter" idx="16"/>
          </p:nvPr>
        </p:nvSpPr>
        <p:spPr/>
        <p:txBody>
          <a:bodyPr rtlCol="0"/>
          <a:lstStyle/>
          <a:p>
            <a:endParaRPr lang="vi-VN"/>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rot="5400000">
            <a:off x="3350133" y="3200400"/>
            <a:ext cx="6309360" cy="457200"/>
          </a:xfrm>
        </p:spPr>
        <p:txBody>
          <a:bodyPr anchor="b"/>
          <a:lstStyle>
            <a:lvl1pPr algn="l">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smtClean="0"/>
              <a:t>Click icon to add picture</a:t>
            </a:r>
            <a:endParaRPr kumimoji="0" lang="en-US" dirty="0"/>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0"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ate Placeholder 16"/>
          <p:cNvSpPr>
            <a:spLocks noGrp="1"/>
          </p:cNvSpPr>
          <p:nvPr>
            <p:ph type="dt" sz="half" idx="10"/>
          </p:nvPr>
        </p:nvSpPr>
        <p:spPr/>
        <p:txBody>
          <a:bodyPr rtlCol="0"/>
          <a:lstStyle/>
          <a:p>
            <a:fld id="{4BAC9705-C8C4-4B01-A5D0-0F37BBE9F2F9}" type="datetimeFigureOut">
              <a:rPr lang="vi-VN" smtClean="0"/>
              <a:pPr/>
              <a:t>22/07/2020</a:t>
            </a:fld>
            <a:endParaRPr lang="vi-VN"/>
          </a:p>
        </p:txBody>
      </p:sp>
      <p:sp>
        <p:nvSpPr>
          <p:cNvPr id="18" name="Slide Number Placeholder 17"/>
          <p:cNvSpPr>
            <a:spLocks noGrp="1"/>
          </p:cNvSpPr>
          <p:nvPr>
            <p:ph type="sldNum" sz="quarter" idx="11"/>
          </p:nvPr>
        </p:nvSpPr>
        <p:spPr/>
        <p:txBody>
          <a:bodyPr rtlCol="0"/>
          <a:lstStyle/>
          <a:p>
            <a:fld id="{B364FD73-C9FB-4ADC-B0F7-C103861A9B25}" type="slidenum">
              <a:rPr lang="vi-VN" smtClean="0"/>
              <a:pPr/>
              <a:t>‹#›</a:t>
            </a:fld>
            <a:endParaRPr lang="vi-VN"/>
          </a:p>
        </p:txBody>
      </p:sp>
      <p:sp>
        <p:nvSpPr>
          <p:cNvPr id="21" name="Footer Placeholder 20"/>
          <p:cNvSpPr>
            <a:spLocks noGrp="1"/>
          </p:cNvSpPr>
          <p:nvPr>
            <p:ph type="ftr" sz="quarter" idx="12"/>
          </p:nvPr>
        </p:nvSpPr>
        <p:spPr/>
        <p:txBody>
          <a:bodyPr rtlCol="0"/>
          <a:lstStyle/>
          <a:p>
            <a:endParaRPr lang="vi-V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4BAC9705-C8C4-4B01-A5D0-0F37BBE9F2F9}" type="datetimeFigureOut">
              <a:rPr lang="vi-VN" smtClean="0"/>
              <a:pPr/>
              <a:t>22/07/2020</a:t>
            </a:fld>
            <a:endParaRPr lang="vi-VN"/>
          </a:p>
        </p:txBody>
      </p:sp>
      <p:sp>
        <p:nvSpPr>
          <p:cNvPr id="3" name="Footer Placeholder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vi-VN"/>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B364FD73-C9FB-4ADC-B0F7-C103861A9B25}" type="slidenum">
              <a:rPr lang="vi-VN" smtClean="0"/>
              <a:pPr/>
              <a:t>‹#›</a:t>
            </a:fld>
            <a:endParaRPr lang="vi-VN"/>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Quy&#7871;t%20&#273;&#7883;nh%202957%20b&#7897;%20y%20t&#7871;%20&#273;i&#7873;u%20tr&#7883;%20b&#7879;nh%20b&#7841;ch%20h&#7847;u%202020.docx"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000232" y="1142984"/>
            <a:ext cx="6457968" cy="1571636"/>
          </a:xfrm>
        </p:spPr>
        <p:txBody>
          <a:bodyPr>
            <a:normAutofit/>
          </a:bodyPr>
          <a:lstStyle/>
          <a:p>
            <a:pPr algn="ctr"/>
            <a:r>
              <a:rPr lang="en-US" sz="4800" smtClean="0"/>
              <a:t>BỆNH BẠCH HẦU </a:t>
            </a:r>
            <a:endParaRPr lang="vi-VN" sz="4800"/>
          </a:p>
        </p:txBody>
      </p:sp>
      <p:sp>
        <p:nvSpPr>
          <p:cNvPr id="3" name="Subtitle 2"/>
          <p:cNvSpPr>
            <a:spLocks noGrp="1"/>
          </p:cNvSpPr>
          <p:nvPr>
            <p:ph type="subTitle" idx="1"/>
          </p:nvPr>
        </p:nvSpPr>
        <p:spPr>
          <a:xfrm>
            <a:off x="2286000" y="2786058"/>
            <a:ext cx="6172200" cy="3588864"/>
          </a:xfrm>
        </p:spPr>
        <p:txBody>
          <a:bodyPr>
            <a:normAutofit/>
          </a:bodyPr>
          <a:lstStyle/>
          <a:p>
            <a:pPr algn="r"/>
            <a:r>
              <a:rPr lang="en-US" sz="3200" smtClean="0"/>
              <a:t>BS Trần Viết Như Hữu</a:t>
            </a:r>
            <a:endParaRPr lang="vi-VN" sz="3200"/>
          </a:p>
        </p:txBody>
      </p:sp>
      <p:pic>
        <p:nvPicPr>
          <p:cNvPr id="4" name="Picture 5" descr="D:\Khoa Noi\22366691_1472481602821298_4016969694683499582_n.jpg"/>
          <p:cNvPicPr>
            <a:picLocks noChangeAspect="1" noChangeArrowheads="1"/>
          </p:cNvPicPr>
          <p:nvPr/>
        </p:nvPicPr>
        <p:blipFill>
          <a:blip r:embed="rId2"/>
          <a:srcRect/>
          <a:stretch>
            <a:fillRect/>
          </a:stretch>
        </p:blipFill>
        <p:spPr bwMode="auto">
          <a:xfrm>
            <a:off x="7715250" y="0"/>
            <a:ext cx="1428750" cy="1319213"/>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6" name="Picture 216"/>
          <p:cNvPicPr>
            <a:picLocks noChangeAspect="1"/>
          </p:cNvPicPr>
          <p:nvPr/>
        </p:nvPicPr>
        <p:blipFill>
          <a:blip r:embed="rId2"/>
          <a:stretch>
            <a:fillRect/>
          </a:stretch>
        </p:blipFill>
        <p:spPr>
          <a:xfrm>
            <a:off x="0" y="0"/>
            <a:ext cx="9144000" cy="6858000"/>
          </a:xfrm>
          <a:prstGeom prst="rect">
            <a:avLst/>
          </a:prstGeom>
        </p:spPr>
      </p:pic>
      <p:pic>
        <p:nvPicPr>
          <p:cNvPr id="3" name="Picture 5" descr="D:\Khoa Noi\22366691_1472481602821298_4016969694683499582_n.jpg"/>
          <p:cNvPicPr>
            <a:picLocks noChangeAspect="1" noChangeArrowheads="1"/>
          </p:cNvPicPr>
          <p:nvPr/>
        </p:nvPicPr>
        <p:blipFill>
          <a:blip r:embed="rId3"/>
          <a:srcRect/>
          <a:stretch>
            <a:fillRect/>
          </a:stretch>
        </p:blipFill>
        <p:spPr bwMode="auto">
          <a:xfrm>
            <a:off x="7715250" y="0"/>
            <a:ext cx="1428750" cy="1319213"/>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74638"/>
            <a:ext cx="7496204" cy="439718"/>
          </a:xfrm>
        </p:spPr>
        <p:txBody>
          <a:bodyPr>
            <a:normAutofit fontScale="90000"/>
          </a:bodyPr>
          <a:lstStyle/>
          <a:p>
            <a:r>
              <a:rPr lang="en-US" smtClean="0"/>
              <a:t>II.LÂM SÀNG (TT)</a:t>
            </a:r>
            <a:endParaRPr lang="vi-VN"/>
          </a:p>
        </p:txBody>
      </p:sp>
      <p:sp>
        <p:nvSpPr>
          <p:cNvPr id="3" name="Content Placeholder 2"/>
          <p:cNvSpPr>
            <a:spLocks noGrp="1"/>
          </p:cNvSpPr>
          <p:nvPr>
            <p:ph sz="quarter" idx="1"/>
          </p:nvPr>
        </p:nvSpPr>
        <p:spPr>
          <a:xfrm>
            <a:off x="571472" y="785794"/>
            <a:ext cx="7467600" cy="4873752"/>
          </a:xfrm>
        </p:spPr>
        <p:txBody>
          <a:bodyPr/>
          <a:lstStyle/>
          <a:p>
            <a:r>
              <a:rPr lang="en-US" sz="3200" b="1" smtClean="0"/>
              <a:t>3. Bạch hầu thanh quản</a:t>
            </a:r>
            <a:endParaRPr lang="vi-VN" sz="3200" smtClean="0"/>
          </a:p>
          <a:p>
            <a:pPr>
              <a:buNone/>
            </a:pPr>
            <a:r>
              <a:rPr lang="en-US" sz="3200" smtClean="0"/>
              <a:t>		- </a:t>
            </a:r>
            <a:r>
              <a:rPr lang="en-US" sz="3200" smtClean="0"/>
              <a:t>Ít gặp bạch hầu thanh quản đơn thuần, thường là bạch hầu họng-thanh quản.</a:t>
            </a:r>
            <a:endParaRPr lang="vi-VN" sz="3200" smtClean="0"/>
          </a:p>
          <a:p>
            <a:pPr>
              <a:buNone/>
            </a:pPr>
            <a:r>
              <a:rPr lang="en-US" sz="3200" smtClean="0"/>
              <a:t>		- </a:t>
            </a:r>
            <a:r>
              <a:rPr lang="en-US" sz="3200" smtClean="0"/>
              <a:t>Bệnh cảnh lâm sàng bao gồm: viêm thanh quản cấp (ho ông ổng, khàn tiếng, khó thở chậm thì hít vào, có tiếng rít thanh quản) giai đoạn muộn sẽ dẫn đến ngạt thở.</a:t>
            </a:r>
            <a:endParaRPr lang="vi-VN" sz="3200" smtClean="0"/>
          </a:p>
          <a:p>
            <a:endParaRPr lang="vi-VN"/>
          </a:p>
        </p:txBody>
      </p:sp>
      <p:pic>
        <p:nvPicPr>
          <p:cNvPr id="4" name="Picture 5" descr="D:\Khoa Noi\22366691_1472481602821298_4016969694683499582_n.jpg"/>
          <p:cNvPicPr>
            <a:picLocks noChangeAspect="1" noChangeArrowheads="1"/>
          </p:cNvPicPr>
          <p:nvPr/>
        </p:nvPicPr>
        <p:blipFill>
          <a:blip r:embed="rId2"/>
          <a:srcRect/>
          <a:stretch>
            <a:fillRect/>
          </a:stretch>
        </p:blipFill>
        <p:spPr bwMode="auto">
          <a:xfrm>
            <a:off x="7715250" y="0"/>
            <a:ext cx="1428750" cy="1319213"/>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74638"/>
            <a:ext cx="7496204" cy="439718"/>
          </a:xfrm>
        </p:spPr>
        <p:txBody>
          <a:bodyPr>
            <a:normAutofit fontScale="90000"/>
          </a:bodyPr>
          <a:lstStyle/>
          <a:p>
            <a:r>
              <a:rPr lang="en-US" smtClean="0"/>
              <a:t>III. CẬN LÂM SÀNG</a:t>
            </a:r>
            <a:endParaRPr lang="vi-VN"/>
          </a:p>
        </p:txBody>
      </p:sp>
      <p:sp>
        <p:nvSpPr>
          <p:cNvPr id="3" name="Content Placeholder 2"/>
          <p:cNvSpPr>
            <a:spLocks noGrp="1"/>
          </p:cNvSpPr>
          <p:nvPr>
            <p:ph sz="quarter" idx="1"/>
          </p:nvPr>
        </p:nvSpPr>
        <p:spPr>
          <a:xfrm>
            <a:off x="500034" y="714356"/>
            <a:ext cx="7424766" cy="5759596"/>
          </a:xfrm>
        </p:spPr>
        <p:txBody>
          <a:bodyPr>
            <a:normAutofit fontScale="92500" lnSpcReduction="20000"/>
          </a:bodyPr>
          <a:lstStyle/>
          <a:p>
            <a:r>
              <a:rPr lang="en-US" b="1" smtClean="0"/>
              <a:t>4.1. Xác định căn nguyên</a:t>
            </a:r>
            <a:endParaRPr lang="vi-VN" smtClean="0"/>
          </a:p>
          <a:p>
            <a:pPr>
              <a:buNone/>
            </a:pPr>
            <a:r>
              <a:rPr lang="en-US" smtClean="0"/>
              <a:t>		+ </a:t>
            </a:r>
            <a:r>
              <a:rPr lang="en-US" smtClean="0"/>
              <a:t>Bệnh phẩm: lấy dịch hầu họng ngoáy ở vùng rìa xung quanh giả mạc (tăm bông lấy bệnh phẩm được bảo quản trong môi trường Amies hoặc môi trường Stuart, vận chuyển ngay đến phòng xét nghiệm càng sớm càng tốt).</a:t>
            </a:r>
            <a:endParaRPr lang="vi-VN" smtClean="0"/>
          </a:p>
          <a:p>
            <a:pPr>
              <a:buNone/>
            </a:pPr>
            <a:r>
              <a:rPr lang="en-US" smtClean="0"/>
              <a:t>		+ </a:t>
            </a:r>
            <a:r>
              <a:rPr lang="en-US" smtClean="0"/>
              <a:t>Nhuộm soi tìm vi khuẩn hình thái bạch hầu: Trực khuẩn gram (+), hình chuỳ.</a:t>
            </a:r>
            <a:endParaRPr lang="vi-VN" smtClean="0"/>
          </a:p>
          <a:p>
            <a:pPr>
              <a:buNone/>
            </a:pPr>
            <a:r>
              <a:rPr lang="en-US" smtClean="0"/>
              <a:t>		+</a:t>
            </a:r>
            <a:r>
              <a:rPr lang="en-US" smtClean="0"/>
              <a:t> Nuôi cấy trên môi trường thạch máu, môi trường chọn lọc Loeffle (Tellurite kali) (hoặc môi trường Cystine tellurite blood agar - CTBA) tìm vi khuẩn bạch hầu, xác định độc tố bạch hầu (Toxigenicity testing bằng VD: Elek test).</a:t>
            </a:r>
            <a:endParaRPr lang="vi-VN" smtClean="0"/>
          </a:p>
          <a:p>
            <a:pPr>
              <a:buNone/>
            </a:pPr>
            <a:r>
              <a:rPr lang="en-US" smtClean="0"/>
              <a:t>		+ </a:t>
            </a:r>
            <a:r>
              <a:rPr lang="en-US" smtClean="0"/>
              <a:t>Dùng kĩ thuật PCR xác định gen độc tố bạch hầu ở cơ sở có điều kiện thực hiện.</a:t>
            </a:r>
            <a:endParaRPr lang="vi-VN" smtClean="0"/>
          </a:p>
          <a:p>
            <a:r>
              <a:rPr lang="en-US" b="1" smtClean="0"/>
              <a:t>4.2. Các xét nghiệm thường quy và theo dõi, phát hiện các </a:t>
            </a:r>
            <a:r>
              <a:rPr lang="en-US" b="1" smtClean="0"/>
              <a:t>biến </a:t>
            </a:r>
            <a:r>
              <a:rPr lang="en-US" b="1" smtClean="0"/>
              <a:t>chứng </a:t>
            </a:r>
            <a:r>
              <a:rPr lang="en-US" smtClean="0"/>
              <a:t>(công </a:t>
            </a:r>
            <a:r>
              <a:rPr lang="en-US" smtClean="0"/>
              <a:t>thức máu, men gan, men tim, ure, creatinine, điện giải, glucose máu, khí máu nếu cần, điện tâm đồ, tổng phân tích nước tiểu, XQ ngực…)</a:t>
            </a:r>
            <a:endParaRPr lang="vi-VN" smtClean="0"/>
          </a:p>
          <a:p>
            <a:endParaRPr lang="vi-VN"/>
          </a:p>
        </p:txBody>
      </p:sp>
      <p:pic>
        <p:nvPicPr>
          <p:cNvPr id="4" name="Picture 5" descr="D:\Khoa Noi\22366691_1472481602821298_4016969694683499582_n.jpg"/>
          <p:cNvPicPr>
            <a:picLocks noChangeAspect="1" noChangeArrowheads="1"/>
          </p:cNvPicPr>
          <p:nvPr/>
        </p:nvPicPr>
        <p:blipFill>
          <a:blip r:embed="rId2"/>
          <a:srcRect/>
          <a:stretch>
            <a:fillRect/>
          </a:stretch>
        </p:blipFill>
        <p:spPr bwMode="auto">
          <a:xfrm>
            <a:off x="7500958" y="0"/>
            <a:ext cx="1428750" cy="1319213"/>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74638"/>
            <a:ext cx="7496204" cy="439718"/>
          </a:xfrm>
        </p:spPr>
        <p:txBody>
          <a:bodyPr>
            <a:normAutofit fontScale="90000"/>
          </a:bodyPr>
          <a:lstStyle/>
          <a:p>
            <a:r>
              <a:rPr lang="en-US" smtClean="0"/>
              <a:t>IV. CHẨN ĐOÁN</a:t>
            </a:r>
            <a:endParaRPr lang="vi-VN"/>
          </a:p>
        </p:txBody>
      </p:sp>
      <p:sp>
        <p:nvSpPr>
          <p:cNvPr id="3" name="Content Placeholder 2"/>
          <p:cNvSpPr>
            <a:spLocks noGrp="1"/>
          </p:cNvSpPr>
          <p:nvPr>
            <p:ph sz="quarter" idx="1"/>
          </p:nvPr>
        </p:nvSpPr>
        <p:spPr>
          <a:xfrm>
            <a:off x="571472" y="785794"/>
            <a:ext cx="7353328" cy="5688158"/>
          </a:xfrm>
        </p:spPr>
        <p:txBody>
          <a:bodyPr/>
          <a:lstStyle/>
          <a:p>
            <a:r>
              <a:rPr lang="en-US" b="1" smtClean="0"/>
              <a:t>5.1. Ca bệnh nghi ngờ</a:t>
            </a:r>
            <a:endParaRPr lang="vi-VN" smtClean="0"/>
          </a:p>
          <a:p>
            <a:pPr>
              <a:buNone/>
            </a:pPr>
            <a:r>
              <a:rPr lang="en-US" smtClean="0"/>
              <a:t>		- </a:t>
            </a:r>
            <a:r>
              <a:rPr lang="en-US" smtClean="0"/>
              <a:t>Lâm sàng: Có bệnh cảnh lâm sàng của bệnh bạch hầu, giả mạc vùng hầu họng ở vùng tổn thương.</a:t>
            </a:r>
            <a:endParaRPr lang="vi-VN" smtClean="0"/>
          </a:p>
          <a:p>
            <a:pPr>
              <a:buNone/>
            </a:pPr>
            <a:r>
              <a:rPr lang="en-US" smtClean="0"/>
              <a:t>		- </a:t>
            </a:r>
            <a:r>
              <a:rPr lang="en-US" smtClean="0"/>
              <a:t>Dịch tễ học: Người bệnh có đi và đến từ vùng đang có dịch bạch hầu hoặc ở vùng từng có ổ dịch bạch hầu trong 5 năm gần đây.</a:t>
            </a:r>
            <a:endParaRPr lang="vi-VN" smtClean="0"/>
          </a:p>
          <a:p>
            <a:r>
              <a:rPr lang="en-US" b="1" smtClean="0"/>
              <a:t>5.2. Chẩn đoán xác định</a:t>
            </a:r>
            <a:endParaRPr lang="vi-VN" smtClean="0"/>
          </a:p>
          <a:p>
            <a:pPr>
              <a:buNone/>
            </a:pPr>
            <a:r>
              <a:rPr lang="en-US" smtClean="0"/>
              <a:t>		Ca </a:t>
            </a:r>
            <a:r>
              <a:rPr lang="en-US" smtClean="0"/>
              <a:t>bệnh nghi ngờ kèm theo xét nghiệm tìm vi khuẩn bạch hầu dương tính</a:t>
            </a:r>
            <a:endParaRPr lang="vi-VN" smtClean="0"/>
          </a:p>
          <a:p>
            <a:endParaRPr lang="vi-VN"/>
          </a:p>
        </p:txBody>
      </p:sp>
      <p:pic>
        <p:nvPicPr>
          <p:cNvPr id="4" name="Picture 5" descr="D:\Khoa Noi\22366691_1472481602821298_4016969694683499582_n.jpg"/>
          <p:cNvPicPr>
            <a:picLocks noChangeAspect="1" noChangeArrowheads="1"/>
          </p:cNvPicPr>
          <p:nvPr/>
        </p:nvPicPr>
        <p:blipFill>
          <a:blip r:embed="rId2"/>
          <a:srcRect/>
          <a:stretch>
            <a:fillRect/>
          </a:stretch>
        </p:blipFill>
        <p:spPr bwMode="auto">
          <a:xfrm>
            <a:off x="7715250" y="0"/>
            <a:ext cx="1428750" cy="1319213"/>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142852"/>
            <a:ext cx="7424766" cy="571504"/>
          </a:xfrm>
        </p:spPr>
        <p:txBody>
          <a:bodyPr>
            <a:normAutofit/>
          </a:bodyPr>
          <a:lstStyle/>
          <a:p>
            <a:r>
              <a:rPr lang="en-US" smtClean="0"/>
              <a:t>IV. </a:t>
            </a:r>
            <a:r>
              <a:rPr lang="en-US" smtClean="0"/>
              <a:t>CHẨN </a:t>
            </a:r>
            <a:r>
              <a:rPr lang="en-US" smtClean="0"/>
              <a:t>ĐOÁN ( tt)</a:t>
            </a:r>
            <a:endParaRPr lang="vi-VN"/>
          </a:p>
        </p:txBody>
      </p:sp>
      <p:sp>
        <p:nvSpPr>
          <p:cNvPr id="3" name="Content Placeholder 2"/>
          <p:cNvSpPr>
            <a:spLocks noGrp="1"/>
          </p:cNvSpPr>
          <p:nvPr>
            <p:ph sz="quarter" idx="1"/>
          </p:nvPr>
        </p:nvSpPr>
        <p:spPr>
          <a:xfrm>
            <a:off x="500034" y="785794"/>
            <a:ext cx="7424766" cy="5688158"/>
          </a:xfrm>
        </p:spPr>
        <p:txBody>
          <a:bodyPr>
            <a:normAutofit fontScale="92500" lnSpcReduction="20000"/>
          </a:bodyPr>
          <a:lstStyle/>
          <a:p>
            <a:r>
              <a:rPr lang="en-US" b="1" smtClean="0"/>
              <a:t>Chẩn đoán phân biệt</a:t>
            </a:r>
            <a:endParaRPr lang="vi-VN" smtClean="0"/>
          </a:p>
          <a:p>
            <a:pPr>
              <a:buNone/>
            </a:pPr>
            <a:r>
              <a:rPr lang="en-US" b="1" i="1" smtClean="0"/>
              <a:t>	</a:t>
            </a:r>
            <a:r>
              <a:rPr lang="en-US" b="1" i="1" smtClean="0">
                <a:solidFill>
                  <a:srgbClr val="FF0000"/>
                </a:solidFill>
              </a:rPr>
              <a:t>5.3.1</a:t>
            </a:r>
            <a:r>
              <a:rPr lang="en-US" b="1" i="1" smtClean="0">
                <a:solidFill>
                  <a:srgbClr val="FF0000"/>
                </a:solidFill>
              </a:rPr>
              <a:t>. Các viêm a-my-dan hốc mủ có giả mạc mủn do các nguyên nhân khác như</a:t>
            </a:r>
            <a:r>
              <a:rPr lang="en-US" b="1" i="1" smtClean="0"/>
              <a:t>:</a:t>
            </a:r>
            <a:endParaRPr lang="vi-VN" smtClean="0"/>
          </a:p>
          <a:p>
            <a:pPr>
              <a:buNone/>
            </a:pPr>
            <a:r>
              <a:rPr lang="en-US" smtClean="0"/>
              <a:t>		- </a:t>
            </a:r>
            <a:r>
              <a:rPr lang="en-US" smtClean="0"/>
              <a:t>Liên cầu nhóm A</a:t>
            </a:r>
            <a:endParaRPr lang="vi-VN" smtClean="0"/>
          </a:p>
          <a:p>
            <a:pPr>
              <a:buNone/>
            </a:pPr>
            <a:r>
              <a:rPr lang="en-US" smtClean="0"/>
              <a:t>		- </a:t>
            </a:r>
            <a:r>
              <a:rPr lang="en-US" smtClean="0"/>
              <a:t>Bệnh viêm họng Vincent</a:t>
            </a:r>
            <a:endParaRPr lang="vi-VN" smtClean="0"/>
          </a:p>
          <a:p>
            <a:pPr>
              <a:buNone/>
            </a:pPr>
            <a:r>
              <a:rPr lang="en-US" smtClean="0"/>
              <a:t>		- </a:t>
            </a:r>
            <a:r>
              <a:rPr lang="en-US" smtClean="0"/>
              <a:t>Epstein-Barr vi rút (EBV)</a:t>
            </a:r>
            <a:endParaRPr lang="vi-VN" smtClean="0"/>
          </a:p>
          <a:p>
            <a:pPr>
              <a:buNone/>
            </a:pPr>
            <a:r>
              <a:rPr lang="en-US" smtClean="0"/>
              <a:t>		- </a:t>
            </a:r>
            <a:r>
              <a:rPr lang="en-US" smtClean="0"/>
              <a:t>Nấm họng candida</a:t>
            </a:r>
            <a:endParaRPr lang="vi-VN" smtClean="0"/>
          </a:p>
          <a:p>
            <a:pPr>
              <a:buNone/>
            </a:pPr>
            <a:r>
              <a:rPr lang="en-US" b="1" i="1" smtClean="0"/>
              <a:t>	5.3.2</a:t>
            </a:r>
            <a:r>
              <a:rPr lang="en-US" b="1" i="1" smtClean="0"/>
              <a:t>. Các viêm thanh quản do nguyên nhân khác</a:t>
            </a:r>
            <a:endParaRPr lang="vi-VN" smtClean="0"/>
          </a:p>
          <a:p>
            <a:pPr>
              <a:buNone/>
            </a:pPr>
            <a:r>
              <a:rPr lang="en-US" smtClean="0"/>
              <a:t>		- </a:t>
            </a:r>
            <a:r>
              <a:rPr lang="en-US" smtClean="0"/>
              <a:t>Viêm thanh quản do vi rút</a:t>
            </a:r>
            <a:endParaRPr lang="vi-VN" smtClean="0"/>
          </a:p>
          <a:p>
            <a:pPr>
              <a:buNone/>
            </a:pPr>
            <a:r>
              <a:rPr lang="en-US" smtClean="0"/>
              <a:t>		- </a:t>
            </a:r>
            <a:r>
              <a:rPr lang="en-US" smtClean="0"/>
              <a:t>Áp xe thành sau họng</a:t>
            </a:r>
            <a:endParaRPr lang="vi-VN" smtClean="0"/>
          </a:p>
          <a:p>
            <a:pPr>
              <a:buNone/>
            </a:pPr>
            <a:r>
              <a:rPr lang="en-US" smtClean="0"/>
              <a:t>		- </a:t>
            </a:r>
            <a:r>
              <a:rPr lang="en-US" smtClean="0"/>
              <a:t>Phản vệ</a:t>
            </a:r>
            <a:endParaRPr lang="vi-VN" smtClean="0"/>
          </a:p>
          <a:p>
            <a:pPr>
              <a:buNone/>
            </a:pPr>
            <a:r>
              <a:rPr lang="en-US" b="1" i="1" smtClean="0"/>
              <a:t>	5.3.3</a:t>
            </a:r>
            <a:r>
              <a:rPr lang="en-US" b="1" i="1" smtClean="0"/>
              <a:t>. Biến chứng bạch hầu với các căn nguyên khác gây</a:t>
            </a:r>
            <a:endParaRPr lang="vi-VN" smtClean="0"/>
          </a:p>
          <a:p>
            <a:pPr>
              <a:buNone/>
            </a:pPr>
            <a:r>
              <a:rPr lang="en-US" smtClean="0"/>
              <a:t>		- </a:t>
            </a:r>
            <a:r>
              <a:rPr lang="en-US" smtClean="0"/>
              <a:t>Viêm cơ tim</a:t>
            </a:r>
            <a:endParaRPr lang="vi-VN" smtClean="0"/>
          </a:p>
          <a:p>
            <a:pPr>
              <a:buNone/>
            </a:pPr>
            <a:r>
              <a:rPr lang="en-US" smtClean="0"/>
              <a:t>		- </a:t>
            </a:r>
            <a:r>
              <a:rPr lang="en-US" smtClean="0"/>
              <a:t>Viêm thận</a:t>
            </a:r>
            <a:endParaRPr lang="vi-VN" smtClean="0"/>
          </a:p>
          <a:p>
            <a:pPr>
              <a:buNone/>
            </a:pPr>
            <a:r>
              <a:rPr lang="en-US" smtClean="0"/>
              <a:t>		- </a:t>
            </a:r>
            <a:r>
              <a:rPr lang="en-US" smtClean="0"/>
              <a:t>Liệt thần kinh</a:t>
            </a:r>
            <a:endParaRPr lang="vi-VN" smtClean="0"/>
          </a:p>
          <a:p>
            <a:endParaRPr lang="vi-VN"/>
          </a:p>
        </p:txBody>
      </p:sp>
      <p:pic>
        <p:nvPicPr>
          <p:cNvPr id="4" name="Picture 5" descr="D:\Khoa Noi\22366691_1472481602821298_4016969694683499582_n.jpg"/>
          <p:cNvPicPr>
            <a:picLocks noChangeAspect="1" noChangeArrowheads="1"/>
          </p:cNvPicPr>
          <p:nvPr/>
        </p:nvPicPr>
        <p:blipFill>
          <a:blip r:embed="rId2"/>
          <a:srcRect/>
          <a:stretch>
            <a:fillRect/>
          </a:stretch>
        </p:blipFill>
        <p:spPr bwMode="auto">
          <a:xfrm>
            <a:off x="7715250" y="0"/>
            <a:ext cx="1428750" cy="1319213"/>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Freeform 113"/>
          <p:cNvSpPr/>
          <p:nvPr/>
        </p:nvSpPr>
        <p:spPr>
          <a:xfrm>
            <a:off x="0" y="0"/>
            <a:ext cx="9144000" cy="6858000"/>
          </a:xfrm>
          <a:custGeom>
            <a:avLst/>
            <a:gdLst>
              <a:gd name="connsiteX0" fmla="*/ 0 w 9144000"/>
              <a:gd name="connsiteY0" fmla="*/ 6858000 h 6858000"/>
              <a:gd name="connsiteX1" fmla="*/ 9144000 w 9144000"/>
              <a:gd name="connsiteY1" fmla="*/ 6858000 h 6858000"/>
              <a:gd name="connsiteX2" fmla="*/ 9144000 w 9144000"/>
              <a:gd name="connsiteY2" fmla="*/ 0 h 6858000"/>
              <a:gd name="connsiteX3" fmla="*/ 0 w 9144000"/>
              <a:gd name="connsiteY3" fmla="*/ 0 h 6858000"/>
              <a:gd name="connsiteX4" fmla="*/ 0 w 914400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6858000">
                <a:moveTo>
                  <a:pt x="0" y="6858000"/>
                </a:moveTo>
                <a:lnTo>
                  <a:pt x="9144000" y="6858000"/>
                </a:lnTo>
                <a:lnTo>
                  <a:pt x="9144000" y="0"/>
                </a:lnTo>
                <a:lnTo>
                  <a:pt x="0" y="0"/>
                </a:lnTo>
                <a:lnTo>
                  <a:pt x="0" y="6858000"/>
                </a:lnTo>
                <a:close/>
              </a:path>
            </a:pathLst>
          </a:custGeom>
          <a:solidFill>
            <a:srgbClr val="6598FE">
              <a:alpha val="100000"/>
            </a:srgbClr>
          </a:solidFill>
          <a:ln w="12700">
            <a:solidFill>
              <a:srgbClr val="000000">
                <a:alpha val="0"/>
              </a:srgb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14" name="Freeform 114"/>
          <p:cNvSpPr/>
          <p:nvPr/>
        </p:nvSpPr>
        <p:spPr>
          <a:xfrm>
            <a:off x="298450" y="4337050"/>
            <a:ext cx="8540750" cy="1606550"/>
          </a:xfrm>
          <a:custGeom>
            <a:avLst/>
            <a:gdLst>
              <a:gd name="connsiteX0" fmla="*/ 6350 w 8540750"/>
              <a:gd name="connsiteY0" fmla="*/ 1606550 h 1606550"/>
              <a:gd name="connsiteX1" fmla="*/ 8540750 w 8540750"/>
              <a:gd name="connsiteY1" fmla="*/ 1606550 h 1606550"/>
              <a:gd name="connsiteX2" fmla="*/ 8540750 w 8540750"/>
              <a:gd name="connsiteY2" fmla="*/ 6350 h 1606550"/>
              <a:gd name="connsiteX3" fmla="*/ 6350 w 8540750"/>
              <a:gd name="connsiteY3" fmla="*/ 6350 h 1606550"/>
              <a:gd name="connsiteX4" fmla="*/ 6350 w 8540750"/>
              <a:gd name="connsiteY4" fmla="*/ 1606550 h 1606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40750" h="1606550">
                <a:moveTo>
                  <a:pt x="6350" y="1606550"/>
                </a:moveTo>
                <a:lnTo>
                  <a:pt x="8540750" y="1606550"/>
                </a:lnTo>
                <a:lnTo>
                  <a:pt x="8540750" y="6350"/>
                </a:lnTo>
                <a:lnTo>
                  <a:pt x="6350" y="6350"/>
                </a:lnTo>
                <a:lnTo>
                  <a:pt x="6350" y="1606550"/>
                </a:lnTo>
                <a:close/>
              </a:path>
            </a:pathLst>
          </a:custGeom>
          <a:solidFill>
            <a:srgbClr val="000098">
              <a:alpha val="100000"/>
            </a:srgbClr>
          </a:solidFill>
          <a:ln w="12700">
            <a:solidFill>
              <a:srgbClr val="000000">
                <a:alpha val="0"/>
              </a:srgb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pic>
        <p:nvPicPr>
          <p:cNvPr id="116" name="Picture 116"/>
          <p:cNvPicPr>
            <a:picLocks noChangeAspect="1"/>
          </p:cNvPicPr>
          <p:nvPr/>
        </p:nvPicPr>
        <p:blipFill>
          <a:blip r:embed="rId2"/>
          <a:stretch>
            <a:fillRect/>
          </a:stretch>
        </p:blipFill>
        <p:spPr>
          <a:xfrm>
            <a:off x="121920" y="4236720"/>
            <a:ext cx="8862059" cy="1668780"/>
          </a:xfrm>
          <a:prstGeom prst="rect">
            <a:avLst/>
          </a:prstGeom>
        </p:spPr>
      </p:pic>
      <p:sp>
        <p:nvSpPr>
          <p:cNvPr id="2" name="Freeform 116"/>
          <p:cNvSpPr/>
          <p:nvPr/>
        </p:nvSpPr>
        <p:spPr>
          <a:xfrm>
            <a:off x="0" y="1066863"/>
            <a:ext cx="9144000" cy="579437"/>
          </a:xfrm>
          <a:custGeom>
            <a:avLst/>
            <a:gdLst>
              <a:gd name="connsiteX0" fmla="*/ 0 w 9144000"/>
              <a:gd name="connsiteY0" fmla="*/ 579437 h 579437"/>
              <a:gd name="connsiteX1" fmla="*/ 9144000 w 9144000"/>
              <a:gd name="connsiteY1" fmla="*/ 579437 h 579437"/>
              <a:gd name="connsiteX2" fmla="*/ 9144000 w 9144000"/>
              <a:gd name="connsiteY2" fmla="*/ 0 h 579437"/>
              <a:gd name="connsiteX3" fmla="*/ 0 w 9144000"/>
              <a:gd name="connsiteY3" fmla="*/ 0 h 579437"/>
              <a:gd name="connsiteX4" fmla="*/ 0 w 9144000"/>
              <a:gd name="connsiteY4" fmla="*/ 579437 h 579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579437">
                <a:moveTo>
                  <a:pt x="0" y="579437"/>
                </a:moveTo>
                <a:lnTo>
                  <a:pt x="9144000" y="579437"/>
                </a:lnTo>
                <a:lnTo>
                  <a:pt x="9144000" y="0"/>
                </a:lnTo>
                <a:lnTo>
                  <a:pt x="0" y="0"/>
                </a:lnTo>
                <a:lnTo>
                  <a:pt x="0" y="579437"/>
                </a:lnTo>
                <a:close/>
              </a:path>
            </a:pathLst>
          </a:custGeom>
          <a:solidFill>
            <a:srgbClr val="CB98FE">
              <a:alpha val="100000"/>
            </a:srgbClr>
          </a:solidFill>
          <a:ln w="12700">
            <a:solidFill>
              <a:srgbClr val="000000">
                <a:alpha val="0"/>
              </a:srgb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17" name="Freeform 117"/>
          <p:cNvSpPr/>
          <p:nvPr/>
        </p:nvSpPr>
        <p:spPr>
          <a:xfrm>
            <a:off x="374650" y="1771650"/>
            <a:ext cx="8159750" cy="1555750"/>
          </a:xfrm>
          <a:custGeom>
            <a:avLst/>
            <a:gdLst>
              <a:gd name="connsiteX0" fmla="*/ 6350 w 8159750"/>
              <a:gd name="connsiteY0" fmla="*/ 1560576 h 1555750"/>
              <a:gd name="connsiteX1" fmla="*/ 8159750 w 8159750"/>
              <a:gd name="connsiteY1" fmla="*/ 1560576 h 1555750"/>
              <a:gd name="connsiteX2" fmla="*/ 8159750 w 8159750"/>
              <a:gd name="connsiteY2" fmla="*/ 6350 h 1555750"/>
              <a:gd name="connsiteX3" fmla="*/ 6350 w 8159750"/>
              <a:gd name="connsiteY3" fmla="*/ 6350 h 1555750"/>
              <a:gd name="connsiteX4" fmla="*/ 6350 w 8159750"/>
              <a:gd name="connsiteY4" fmla="*/ 1560576 h 155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59750" h="1555750">
                <a:moveTo>
                  <a:pt x="6350" y="1560576"/>
                </a:moveTo>
                <a:lnTo>
                  <a:pt x="8159750" y="1560576"/>
                </a:lnTo>
                <a:lnTo>
                  <a:pt x="8159750" y="6350"/>
                </a:lnTo>
                <a:lnTo>
                  <a:pt x="6350" y="6350"/>
                </a:lnTo>
                <a:lnTo>
                  <a:pt x="6350" y="1560576"/>
                </a:lnTo>
                <a:close/>
              </a:path>
            </a:pathLst>
          </a:custGeom>
          <a:solidFill>
            <a:srgbClr val="000098">
              <a:alpha val="100000"/>
            </a:srgbClr>
          </a:solidFill>
          <a:ln w="12700">
            <a:solidFill>
              <a:srgbClr val="000000">
                <a:alpha val="0"/>
              </a:srgb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18" name="Freeform 118"/>
          <p:cNvSpPr/>
          <p:nvPr/>
        </p:nvSpPr>
        <p:spPr>
          <a:xfrm>
            <a:off x="0" y="3505136"/>
            <a:ext cx="9144000" cy="579437"/>
          </a:xfrm>
          <a:custGeom>
            <a:avLst/>
            <a:gdLst>
              <a:gd name="connsiteX0" fmla="*/ 0 w 9144000"/>
              <a:gd name="connsiteY0" fmla="*/ 579437 h 579437"/>
              <a:gd name="connsiteX1" fmla="*/ 9144000 w 9144000"/>
              <a:gd name="connsiteY1" fmla="*/ 579437 h 579437"/>
              <a:gd name="connsiteX2" fmla="*/ 9144000 w 9144000"/>
              <a:gd name="connsiteY2" fmla="*/ 0 h 579437"/>
              <a:gd name="connsiteX3" fmla="*/ 0 w 9144000"/>
              <a:gd name="connsiteY3" fmla="*/ 0 h 579437"/>
              <a:gd name="connsiteX4" fmla="*/ 0 w 9144000"/>
              <a:gd name="connsiteY4" fmla="*/ 579437 h 579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579437">
                <a:moveTo>
                  <a:pt x="0" y="579437"/>
                </a:moveTo>
                <a:lnTo>
                  <a:pt x="9144000" y="579437"/>
                </a:lnTo>
                <a:lnTo>
                  <a:pt x="9144000" y="0"/>
                </a:lnTo>
                <a:lnTo>
                  <a:pt x="0" y="0"/>
                </a:lnTo>
                <a:lnTo>
                  <a:pt x="0" y="579437"/>
                </a:lnTo>
                <a:close/>
              </a:path>
            </a:pathLst>
          </a:custGeom>
          <a:solidFill>
            <a:srgbClr val="CB98FE">
              <a:alpha val="100000"/>
            </a:srgbClr>
          </a:solidFill>
          <a:ln w="12700">
            <a:solidFill>
              <a:srgbClr val="000000">
                <a:alpha val="0"/>
              </a:srgb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19" name="TextBox 119"/>
          <p:cNvSpPr txBox="1"/>
          <p:nvPr/>
        </p:nvSpPr>
        <p:spPr>
          <a:xfrm>
            <a:off x="91439" y="441755"/>
            <a:ext cx="8325426" cy="1168507"/>
          </a:xfrm>
          <a:prstGeom prst="rect">
            <a:avLst/>
          </a:prstGeom>
          <a:noFill/>
        </p:spPr>
        <p:txBody>
          <a:bodyPr wrap="square" lIns="0" tIns="0" rIns="0" bIns="0" rtlCol="0">
            <a:spAutoFit/>
          </a:bodyPr>
          <a:lstStyle/>
          <a:p>
            <a:pPr marL="0" indent="2362454">
              <a:lnSpc>
                <a:spcPct val="100000"/>
              </a:lnSpc>
            </a:pPr>
            <a:r>
              <a:rPr lang="en-US" altLang="zh-CN" sz="4400" dirty="0">
                <a:solidFill>
                  <a:srgbClr val="FEFEFE"/>
                </a:solidFill>
                <a:latin typeface="Arial"/>
                <a:ea typeface="Arial"/>
              </a:rPr>
              <a:t>VII.</a:t>
            </a:r>
            <a:r>
              <a:rPr lang="en-US" altLang="zh-CN" sz="4400" dirty="0">
                <a:solidFill>
                  <a:srgbClr val="FEFEFE"/>
                </a:solidFill>
                <a:latin typeface="Arial"/>
                <a:cs typeface="Arial"/>
              </a:rPr>
              <a:t> </a:t>
            </a:r>
            <a:r>
              <a:rPr lang="en-US" altLang="zh-CN" sz="4400" dirty="0">
                <a:solidFill>
                  <a:srgbClr val="FEFEFE"/>
                </a:solidFill>
                <a:latin typeface="Arial"/>
                <a:ea typeface="Arial"/>
              </a:rPr>
              <a:t>BIẾN</a:t>
            </a:r>
            <a:r>
              <a:rPr lang="en-US" altLang="zh-CN" sz="4400" spc="15" dirty="0">
                <a:solidFill>
                  <a:srgbClr val="FEFEFE"/>
                </a:solidFill>
                <a:latin typeface="Arial"/>
                <a:cs typeface="Arial"/>
              </a:rPr>
              <a:t> </a:t>
            </a:r>
            <a:r>
              <a:rPr lang="en-US" altLang="zh-CN" sz="4400" dirty="0">
                <a:solidFill>
                  <a:srgbClr val="FEFEFE"/>
                </a:solidFill>
                <a:latin typeface="Arial"/>
                <a:ea typeface="Arial"/>
              </a:rPr>
              <a:t>CHỨNG</a:t>
            </a:r>
          </a:p>
          <a:p>
            <a:pPr marL="0">
              <a:lnSpc>
                <a:spcPct val="100000"/>
              </a:lnSpc>
            </a:pPr>
            <a:r>
              <a:rPr lang="en-US" altLang="zh-CN" sz="3200" b="1" dirty="0">
                <a:solidFill>
                  <a:srgbClr val="FEFEFE"/>
                </a:solidFill>
                <a:latin typeface="Arial"/>
                <a:ea typeface="Arial"/>
              </a:rPr>
              <a:t>A.</a:t>
            </a:r>
            <a:r>
              <a:rPr lang="en-US" altLang="zh-CN" sz="3200" b="1" dirty="0">
                <a:solidFill>
                  <a:srgbClr val="FEFEFE"/>
                </a:solidFill>
                <a:latin typeface="Arial"/>
                <a:cs typeface="Arial"/>
              </a:rPr>
              <a:t> </a:t>
            </a:r>
            <a:r>
              <a:rPr lang="en-US" altLang="zh-CN" sz="3200" b="1" dirty="0">
                <a:solidFill>
                  <a:srgbClr val="FEFEFE"/>
                </a:solidFill>
                <a:latin typeface="Arial"/>
                <a:ea typeface="Arial"/>
              </a:rPr>
              <a:t>Màng</a:t>
            </a:r>
            <a:r>
              <a:rPr lang="en-US" altLang="zh-CN" sz="3200" b="1" dirty="0">
                <a:solidFill>
                  <a:srgbClr val="FEFEFE"/>
                </a:solidFill>
                <a:latin typeface="Arial"/>
                <a:cs typeface="Arial"/>
              </a:rPr>
              <a:t> </a:t>
            </a:r>
            <a:r>
              <a:rPr lang="en-US" altLang="zh-CN" sz="3200" b="1" dirty="0">
                <a:solidFill>
                  <a:srgbClr val="FEFEFE"/>
                </a:solidFill>
                <a:latin typeface="Arial"/>
                <a:ea typeface="Arial"/>
              </a:rPr>
              <a:t>giả</a:t>
            </a:r>
            <a:r>
              <a:rPr lang="en-US" altLang="zh-CN" sz="3200" b="1" dirty="0">
                <a:solidFill>
                  <a:srgbClr val="FEFEFE"/>
                </a:solidFill>
                <a:latin typeface="Arial"/>
                <a:cs typeface="Arial"/>
              </a:rPr>
              <a:t> </a:t>
            </a:r>
            <a:r>
              <a:rPr lang="en-US" altLang="zh-CN" sz="3200" b="1" dirty="0">
                <a:solidFill>
                  <a:srgbClr val="FEFEFE"/>
                </a:solidFill>
                <a:latin typeface="Arial"/>
                <a:ea typeface="Arial"/>
              </a:rPr>
              <a:t>lan</a:t>
            </a:r>
            <a:r>
              <a:rPr lang="en-US" altLang="zh-CN" sz="3200" b="1" dirty="0">
                <a:solidFill>
                  <a:srgbClr val="FEFEFE"/>
                </a:solidFill>
                <a:latin typeface="Arial"/>
                <a:cs typeface="Arial"/>
              </a:rPr>
              <a:t> </a:t>
            </a:r>
            <a:r>
              <a:rPr lang="en-US" altLang="zh-CN" sz="3200" b="1" dirty="0">
                <a:solidFill>
                  <a:srgbClr val="FEFEFE"/>
                </a:solidFill>
                <a:latin typeface="Arial"/>
                <a:ea typeface="Arial"/>
              </a:rPr>
              <a:t>rộng</a:t>
            </a:r>
            <a:r>
              <a:rPr lang="en-US" altLang="zh-CN" sz="3200" b="1" dirty="0">
                <a:solidFill>
                  <a:srgbClr val="FEFEFE"/>
                </a:solidFill>
                <a:latin typeface="Arial"/>
                <a:cs typeface="Arial"/>
              </a:rPr>
              <a:t> </a:t>
            </a:r>
            <a:r>
              <a:rPr lang="en-US" altLang="zh-CN" sz="3200" b="1" dirty="0">
                <a:solidFill>
                  <a:srgbClr val="FEFEFE"/>
                </a:solidFill>
                <a:latin typeface="Arial"/>
                <a:ea typeface="Arial"/>
              </a:rPr>
              <a:t>bít</a:t>
            </a:r>
            <a:r>
              <a:rPr lang="en-US" altLang="zh-CN" sz="3200" b="1" dirty="0">
                <a:solidFill>
                  <a:srgbClr val="FEFEFE"/>
                </a:solidFill>
                <a:latin typeface="Arial"/>
                <a:cs typeface="Arial"/>
              </a:rPr>
              <a:t> </a:t>
            </a:r>
            <a:r>
              <a:rPr lang="en-US" altLang="zh-CN" sz="3200" b="1" dirty="0">
                <a:solidFill>
                  <a:srgbClr val="FEFEFE"/>
                </a:solidFill>
                <a:latin typeface="Arial"/>
                <a:ea typeface="Arial"/>
              </a:rPr>
              <a:t>kín</a:t>
            </a:r>
            <a:r>
              <a:rPr lang="en-US" altLang="zh-CN" sz="3200" b="1" dirty="0">
                <a:solidFill>
                  <a:srgbClr val="FEFEFE"/>
                </a:solidFill>
                <a:latin typeface="Arial"/>
                <a:cs typeface="Arial"/>
              </a:rPr>
              <a:t> </a:t>
            </a:r>
            <a:r>
              <a:rPr lang="en-US" altLang="zh-CN" sz="3200" b="1" dirty="0">
                <a:solidFill>
                  <a:srgbClr val="FEFEFE"/>
                </a:solidFill>
                <a:latin typeface="Arial"/>
                <a:ea typeface="Arial"/>
              </a:rPr>
              <a:t>đường</a:t>
            </a:r>
            <a:r>
              <a:rPr lang="en-US" altLang="zh-CN" sz="3200" b="1" dirty="0">
                <a:solidFill>
                  <a:srgbClr val="FEFEFE"/>
                </a:solidFill>
                <a:latin typeface="Arial"/>
                <a:cs typeface="Arial"/>
              </a:rPr>
              <a:t> </a:t>
            </a:r>
            <a:r>
              <a:rPr lang="en-US" altLang="zh-CN" sz="3200" b="1" dirty="0">
                <a:solidFill>
                  <a:srgbClr val="FEFEFE"/>
                </a:solidFill>
                <a:latin typeface="Arial"/>
                <a:ea typeface="Arial"/>
              </a:rPr>
              <a:t>hô</a:t>
            </a:r>
            <a:r>
              <a:rPr lang="en-US" altLang="zh-CN" sz="3200" b="1" spc="-129" dirty="0">
                <a:solidFill>
                  <a:srgbClr val="FEFEFE"/>
                </a:solidFill>
                <a:latin typeface="Arial"/>
                <a:cs typeface="Arial"/>
              </a:rPr>
              <a:t> </a:t>
            </a:r>
            <a:r>
              <a:rPr lang="en-US" altLang="zh-CN" sz="3200" b="1" dirty="0">
                <a:solidFill>
                  <a:srgbClr val="FEFEFE"/>
                </a:solidFill>
                <a:latin typeface="Arial"/>
                <a:ea typeface="Arial"/>
              </a:rPr>
              <a:t>hấp:</a:t>
            </a:r>
          </a:p>
        </p:txBody>
      </p:sp>
      <p:sp>
        <p:nvSpPr>
          <p:cNvPr id="120" name="TextBox 120"/>
          <p:cNvSpPr txBox="1"/>
          <p:nvPr/>
        </p:nvSpPr>
        <p:spPr>
          <a:xfrm>
            <a:off x="472440" y="1811374"/>
            <a:ext cx="7454509" cy="487679"/>
          </a:xfrm>
          <a:prstGeom prst="rect">
            <a:avLst/>
          </a:prstGeom>
          <a:noFill/>
        </p:spPr>
        <p:txBody>
          <a:bodyPr wrap="square" lIns="0" tIns="0" rIns="0" bIns="0" rtlCol="0">
            <a:spAutoFit/>
          </a:bodyPr>
          <a:lstStyle/>
          <a:p>
            <a:pPr marL="0">
              <a:lnSpc>
                <a:spcPct val="100000"/>
              </a:lnSpc>
            </a:pPr>
            <a:r>
              <a:rPr lang="en-US" altLang="zh-CN" sz="3200" dirty="0">
                <a:solidFill>
                  <a:srgbClr val="FEFEFE"/>
                </a:solidFill>
                <a:latin typeface="Arial"/>
                <a:ea typeface="Arial"/>
              </a:rPr>
              <a:t>Họng</a:t>
            </a:r>
            <a:r>
              <a:rPr lang="en-US" altLang="zh-CN" sz="3200" spc="135" dirty="0">
                <a:solidFill>
                  <a:srgbClr val="FEFEFE"/>
                </a:solidFill>
                <a:latin typeface="Arial"/>
                <a:cs typeface="Arial"/>
              </a:rPr>
              <a:t> </a:t>
            </a:r>
            <a:r>
              <a:rPr lang="en-US" altLang="zh-CN" sz="3200" dirty="0">
                <a:solidFill>
                  <a:srgbClr val="FEFEFE"/>
                </a:solidFill>
                <a:latin typeface="Symbol"/>
                <a:ea typeface="Symbol"/>
              </a:rPr>
              <a:t></a:t>
            </a:r>
            <a:r>
              <a:rPr lang="en-US" altLang="zh-CN" sz="3200" spc="125" dirty="0">
                <a:solidFill>
                  <a:srgbClr val="FEFEFE"/>
                </a:solidFill>
                <a:latin typeface="Symbol"/>
                <a:cs typeface="Symbol"/>
              </a:rPr>
              <a:t> </a:t>
            </a:r>
            <a:r>
              <a:rPr lang="en-US" altLang="zh-CN" sz="3200" dirty="0">
                <a:solidFill>
                  <a:srgbClr val="FEFEFE"/>
                </a:solidFill>
                <a:latin typeface="Arial"/>
                <a:ea typeface="Arial"/>
              </a:rPr>
              <a:t>thanh</a:t>
            </a:r>
            <a:r>
              <a:rPr lang="en-US" altLang="zh-CN" sz="3200" spc="139" dirty="0">
                <a:solidFill>
                  <a:srgbClr val="FEFEFE"/>
                </a:solidFill>
                <a:latin typeface="Arial"/>
                <a:cs typeface="Arial"/>
              </a:rPr>
              <a:t> </a:t>
            </a:r>
            <a:r>
              <a:rPr lang="en-US" altLang="zh-CN" sz="3200" dirty="0">
                <a:solidFill>
                  <a:srgbClr val="FEFEFE"/>
                </a:solidFill>
                <a:latin typeface="Arial"/>
                <a:ea typeface="Arial"/>
              </a:rPr>
              <a:t>quản</a:t>
            </a:r>
            <a:r>
              <a:rPr lang="en-US" altLang="zh-CN" sz="3200" spc="135" dirty="0">
                <a:solidFill>
                  <a:srgbClr val="FEFEFE"/>
                </a:solidFill>
                <a:latin typeface="Arial"/>
                <a:cs typeface="Arial"/>
              </a:rPr>
              <a:t> </a:t>
            </a:r>
            <a:r>
              <a:rPr lang="en-US" altLang="zh-CN" sz="3200" dirty="0">
                <a:solidFill>
                  <a:srgbClr val="FEFEFE"/>
                </a:solidFill>
                <a:latin typeface="Symbol"/>
                <a:ea typeface="Symbol"/>
              </a:rPr>
              <a:t></a:t>
            </a:r>
            <a:r>
              <a:rPr lang="en-US" altLang="zh-CN" sz="3200" spc="125" dirty="0">
                <a:solidFill>
                  <a:srgbClr val="FEFEFE"/>
                </a:solidFill>
                <a:latin typeface="Symbol"/>
                <a:cs typeface="Symbol"/>
              </a:rPr>
              <a:t> </a:t>
            </a:r>
            <a:r>
              <a:rPr lang="en-US" altLang="zh-CN" sz="3200" dirty="0">
                <a:solidFill>
                  <a:srgbClr val="FEFEFE"/>
                </a:solidFill>
                <a:latin typeface="Arial"/>
                <a:ea typeface="Arial"/>
              </a:rPr>
              <a:t>khí</a:t>
            </a:r>
            <a:r>
              <a:rPr lang="en-US" altLang="zh-CN" sz="3200" spc="139" dirty="0">
                <a:solidFill>
                  <a:srgbClr val="FEFEFE"/>
                </a:solidFill>
                <a:latin typeface="Arial"/>
                <a:cs typeface="Arial"/>
              </a:rPr>
              <a:t> </a:t>
            </a:r>
            <a:r>
              <a:rPr lang="en-US" altLang="zh-CN" sz="3200" dirty="0">
                <a:solidFill>
                  <a:srgbClr val="FEFEFE"/>
                </a:solidFill>
                <a:latin typeface="Arial"/>
                <a:ea typeface="Arial"/>
              </a:rPr>
              <a:t>quản</a:t>
            </a:r>
            <a:r>
              <a:rPr lang="en-US" altLang="zh-CN" sz="3200" spc="139" dirty="0">
                <a:solidFill>
                  <a:srgbClr val="FEFEFE"/>
                </a:solidFill>
                <a:latin typeface="Arial"/>
                <a:cs typeface="Arial"/>
              </a:rPr>
              <a:t> </a:t>
            </a:r>
            <a:r>
              <a:rPr lang="en-US" altLang="zh-CN" sz="3200" dirty="0">
                <a:solidFill>
                  <a:srgbClr val="FEFEFE"/>
                </a:solidFill>
                <a:latin typeface="Symbol"/>
                <a:ea typeface="Symbol"/>
              </a:rPr>
              <a:t></a:t>
            </a:r>
            <a:r>
              <a:rPr lang="en-US" altLang="zh-CN" sz="3200" spc="125" dirty="0">
                <a:solidFill>
                  <a:srgbClr val="FEFEFE"/>
                </a:solidFill>
                <a:latin typeface="Symbol"/>
                <a:cs typeface="Symbol"/>
              </a:rPr>
              <a:t> </a:t>
            </a:r>
            <a:r>
              <a:rPr lang="en-US" altLang="zh-CN" sz="3200" dirty="0">
                <a:solidFill>
                  <a:srgbClr val="FEFEFE"/>
                </a:solidFill>
                <a:latin typeface="Arial"/>
                <a:ea typeface="Arial"/>
              </a:rPr>
              <a:t>phế</a:t>
            </a:r>
          </a:p>
        </p:txBody>
      </p:sp>
      <p:sp>
        <p:nvSpPr>
          <p:cNvPr id="121" name="TextBox 121"/>
          <p:cNvSpPr txBox="1"/>
          <p:nvPr/>
        </p:nvSpPr>
        <p:spPr>
          <a:xfrm>
            <a:off x="91439" y="2299054"/>
            <a:ext cx="8581932" cy="4079322"/>
          </a:xfrm>
          <a:prstGeom prst="rect">
            <a:avLst/>
          </a:prstGeom>
          <a:noFill/>
        </p:spPr>
        <p:txBody>
          <a:bodyPr wrap="square" lIns="0" tIns="0" rIns="0" bIns="0" rtlCol="0">
            <a:spAutoFit/>
          </a:bodyPr>
          <a:lstStyle/>
          <a:p>
            <a:pPr marL="381000" hangingPunct="0">
              <a:lnSpc>
                <a:spcPct val="103333"/>
              </a:lnSpc>
            </a:pPr>
            <a:r>
              <a:rPr lang="en-US" altLang="zh-CN" sz="3200" dirty="0">
                <a:solidFill>
                  <a:srgbClr val="FEFEFE"/>
                </a:solidFill>
                <a:latin typeface="Arial"/>
                <a:ea typeface="Arial"/>
              </a:rPr>
              <a:t>quản:</a:t>
            </a:r>
            <a:r>
              <a:rPr lang="en-US" altLang="zh-CN" sz="3200" spc="104" dirty="0">
                <a:solidFill>
                  <a:srgbClr val="FEFEFE"/>
                </a:solidFill>
                <a:latin typeface="Arial"/>
                <a:cs typeface="Arial"/>
              </a:rPr>
              <a:t> </a:t>
            </a:r>
            <a:r>
              <a:rPr lang="en-US" altLang="zh-CN" sz="3200" dirty="0">
                <a:solidFill>
                  <a:srgbClr val="FEFEFE"/>
                </a:solidFill>
                <a:latin typeface="Arial"/>
                <a:ea typeface="Arial"/>
              </a:rPr>
              <a:t>viêm</a:t>
            </a:r>
            <a:r>
              <a:rPr lang="en-US" altLang="zh-CN" sz="3200" spc="104" dirty="0">
                <a:solidFill>
                  <a:srgbClr val="FEFEFE"/>
                </a:solidFill>
                <a:latin typeface="Arial"/>
                <a:cs typeface="Arial"/>
              </a:rPr>
              <a:t> </a:t>
            </a:r>
            <a:r>
              <a:rPr lang="en-US" altLang="zh-CN" sz="3200" dirty="0">
                <a:solidFill>
                  <a:srgbClr val="FEFEFE"/>
                </a:solidFill>
                <a:latin typeface="Arial"/>
                <a:ea typeface="Arial"/>
              </a:rPr>
              <a:t>phổi</a:t>
            </a:r>
            <a:r>
              <a:rPr lang="en-US" altLang="zh-CN" sz="3200" spc="104" dirty="0">
                <a:solidFill>
                  <a:srgbClr val="FEFEFE"/>
                </a:solidFill>
                <a:latin typeface="Arial"/>
                <a:cs typeface="Arial"/>
              </a:rPr>
              <a:t> </a:t>
            </a:r>
            <a:r>
              <a:rPr lang="en-US" altLang="zh-CN" sz="3200" dirty="0">
                <a:solidFill>
                  <a:srgbClr val="FEFEFE"/>
                </a:solidFill>
                <a:latin typeface="Symbol"/>
                <a:ea typeface="Symbol"/>
              </a:rPr>
              <a:t></a:t>
            </a:r>
            <a:r>
              <a:rPr lang="en-US" altLang="zh-CN" sz="3200" spc="94" dirty="0">
                <a:solidFill>
                  <a:srgbClr val="FEFEFE"/>
                </a:solidFill>
                <a:latin typeface="Symbol"/>
                <a:cs typeface="Symbol"/>
              </a:rPr>
              <a:t> </a:t>
            </a:r>
            <a:r>
              <a:rPr lang="en-US" altLang="zh-CN" sz="3200" dirty="0">
                <a:solidFill>
                  <a:srgbClr val="FEFEFE"/>
                </a:solidFill>
                <a:latin typeface="Arial"/>
                <a:ea typeface="Arial"/>
              </a:rPr>
              <a:t>suy</a:t>
            </a:r>
            <a:r>
              <a:rPr lang="en-US" altLang="zh-CN" sz="3200" spc="110" dirty="0">
                <a:solidFill>
                  <a:srgbClr val="FEFEFE"/>
                </a:solidFill>
                <a:latin typeface="Arial"/>
                <a:cs typeface="Arial"/>
              </a:rPr>
              <a:t> </a:t>
            </a:r>
            <a:r>
              <a:rPr lang="en-US" altLang="zh-CN" sz="3200" dirty="0">
                <a:solidFill>
                  <a:srgbClr val="FEFEFE"/>
                </a:solidFill>
                <a:latin typeface="Arial"/>
                <a:ea typeface="Arial"/>
              </a:rPr>
              <a:t>hô</a:t>
            </a:r>
            <a:r>
              <a:rPr lang="en-US" altLang="zh-CN" sz="3200" spc="104" dirty="0">
                <a:solidFill>
                  <a:srgbClr val="FEFEFE"/>
                </a:solidFill>
                <a:latin typeface="Arial"/>
                <a:cs typeface="Arial"/>
              </a:rPr>
              <a:t> </a:t>
            </a:r>
            <a:r>
              <a:rPr lang="en-US" altLang="zh-CN" sz="3200" dirty="0">
                <a:solidFill>
                  <a:srgbClr val="FEFEFE"/>
                </a:solidFill>
                <a:latin typeface="Arial"/>
                <a:ea typeface="Arial"/>
              </a:rPr>
              <a:t>hấp;</a:t>
            </a:r>
            <a:r>
              <a:rPr lang="en-US" altLang="zh-CN" sz="3200" spc="104" dirty="0">
                <a:solidFill>
                  <a:srgbClr val="FEFEFE"/>
                </a:solidFill>
                <a:latin typeface="Arial"/>
                <a:cs typeface="Arial"/>
              </a:rPr>
              <a:t> </a:t>
            </a:r>
            <a:r>
              <a:rPr lang="en-US" altLang="zh-CN" sz="3200" dirty="0">
                <a:solidFill>
                  <a:srgbClr val="FEFEFE"/>
                </a:solidFill>
                <a:latin typeface="Arial"/>
                <a:ea typeface="Arial"/>
              </a:rPr>
              <a:t>hoặc</a:t>
            </a:r>
            <a:r>
              <a:rPr lang="en-US" altLang="zh-CN" sz="3200" spc="104" dirty="0">
                <a:solidFill>
                  <a:srgbClr val="FEFEFE"/>
                </a:solidFill>
                <a:latin typeface="Arial"/>
                <a:cs typeface="Arial"/>
              </a:rPr>
              <a:t> </a:t>
            </a:r>
            <a:r>
              <a:rPr lang="en-US" altLang="zh-CN" sz="3200" dirty="0">
                <a:solidFill>
                  <a:srgbClr val="FEFEFE"/>
                </a:solidFill>
                <a:latin typeface="Arial"/>
                <a:ea typeface="Arial"/>
              </a:rPr>
              <a:t>màng</a:t>
            </a:r>
            <a:r>
              <a:rPr lang="en-US" altLang="zh-CN" sz="3200" dirty="0">
                <a:solidFill>
                  <a:srgbClr val="FEFEFE"/>
                </a:solidFill>
                <a:latin typeface="Arial"/>
                <a:cs typeface="Arial"/>
              </a:rPr>
              <a:t> </a:t>
            </a:r>
            <a:r>
              <a:rPr lang="en-US" altLang="zh-CN" sz="3200" dirty="0">
                <a:solidFill>
                  <a:srgbClr val="FEFEFE"/>
                </a:solidFill>
                <a:latin typeface="Arial"/>
                <a:ea typeface="Arial"/>
              </a:rPr>
              <a:t>giả</a:t>
            </a:r>
            <a:r>
              <a:rPr lang="en-US" altLang="zh-CN" sz="3200" dirty="0">
                <a:solidFill>
                  <a:srgbClr val="FEFEFE"/>
                </a:solidFill>
                <a:latin typeface="Arial"/>
                <a:cs typeface="Arial"/>
              </a:rPr>
              <a:t> </a:t>
            </a:r>
            <a:r>
              <a:rPr lang="en-US" altLang="zh-CN" sz="3200" dirty="0">
                <a:solidFill>
                  <a:srgbClr val="FEFEFE"/>
                </a:solidFill>
                <a:latin typeface="Arial"/>
                <a:ea typeface="Arial"/>
              </a:rPr>
              <a:t>tróc</a:t>
            </a:r>
            <a:r>
              <a:rPr lang="en-US" altLang="zh-CN" sz="3200" dirty="0">
                <a:solidFill>
                  <a:srgbClr val="FEFEFE"/>
                </a:solidFill>
                <a:latin typeface="Arial"/>
                <a:cs typeface="Arial"/>
              </a:rPr>
              <a:t> </a:t>
            </a:r>
            <a:r>
              <a:rPr lang="en-US" altLang="zh-CN" sz="3200" dirty="0">
                <a:solidFill>
                  <a:srgbClr val="FEFEFE"/>
                </a:solidFill>
                <a:latin typeface="Arial"/>
                <a:ea typeface="Arial"/>
              </a:rPr>
              <a:t>gây</a:t>
            </a:r>
            <a:r>
              <a:rPr lang="en-US" altLang="zh-CN" sz="3200" dirty="0">
                <a:solidFill>
                  <a:srgbClr val="FEFEFE"/>
                </a:solidFill>
                <a:latin typeface="Arial"/>
                <a:cs typeface="Arial"/>
              </a:rPr>
              <a:t> </a:t>
            </a:r>
            <a:r>
              <a:rPr lang="en-US" altLang="zh-CN" sz="3200" dirty="0">
                <a:solidFill>
                  <a:srgbClr val="FEFEFE"/>
                </a:solidFill>
                <a:latin typeface="Arial"/>
                <a:ea typeface="Arial"/>
              </a:rPr>
              <a:t>tắt</a:t>
            </a:r>
            <a:r>
              <a:rPr lang="en-US" altLang="zh-CN" sz="3200" dirty="0">
                <a:solidFill>
                  <a:srgbClr val="FEFEFE"/>
                </a:solidFill>
                <a:latin typeface="Arial"/>
                <a:cs typeface="Arial"/>
              </a:rPr>
              <a:t> </a:t>
            </a:r>
            <a:r>
              <a:rPr lang="en-US" altLang="zh-CN" sz="3200" dirty="0">
                <a:solidFill>
                  <a:srgbClr val="FEFEFE"/>
                </a:solidFill>
                <a:latin typeface="Arial"/>
                <a:ea typeface="Arial"/>
              </a:rPr>
              <a:t>phế</a:t>
            </a:r>
            <a:r>
              <a:rPr lang="en-US" altLang="zh-CN" sz="3200" dirty="0">
                <a:solidFill>
                  <a:srgbClr val="FEFEFE"/>
                </a:solidFill>
                <a:latin typeface="Arial"/>
                <a:cs typeface="Arial"/>
              </a:rPr>
              <a:t> </a:t>
            </a:r>
            <a:r>
              <a:rPr lang="en-US" altLang="zh-CN" sz="3200" dirty="0">
                <a:solidFill>
                  <a:srgbClr val="FEFEFE"/>
                </a:solidFill>
                <a:latin typeface="Arial"/>
                <a:ea typeface="Arial"/>
              </a:rPr>
              <a:t>quản</a:t>
            </a:r>
            <a:r>
              <a:rPr lang="en-US" altLang="zh-CN" sz="3200" dirty="0">
                <a:solidFill>
                  <a:srgbClr val="FEFEFE"/>
                </a:solidFill>
                <a:latin typeface="Arial"/>
                <a:cs typeface="Arial"/>
              </a:rPr>
              <a:t> </a:t>
            </a:r>
            <a:r>
              <a:rPr lang="en-US" altLang="zh-CN" sz="3200" dirty="0">
                <a:solidFill>
                  <a:srgbClr val="FEFEFE"/>
                </a:solidFill>
                <a:latin typeface="Arial"/>
                <a:ea typeface="Arial"/>
              </a:rPr>
              <a:t>đột</a:t>
            </a:r>
            <a:r>
              <a:rPr lang="en-US" altLang="zh-CN" sz="3200" spc="-114" dirty="0">
                <a:solidFill>
                  <a:srgbClr val="FEFEFE"/>
                </a:solidFill>
                <a:latin typeface="Arial"/>
                <a:cs typeface="Arial"/>
              </a:rPr>
              <a:t> </a:t>
            </a:r>
            <a:r>
              <a:rPr lang="en-US" altLang="zh-CN" sz="3200" dirty="0">
                <a:solidFill>
                  <a:srgbClr val="FEFEFE"/>
                </a:solidFill>
                <a:latin typeface="Arial"/>
                <a:ea typeface="Arial"/>
              </a:rPr>
              <a:t>ngột.</a:t>
            </a:r>
          </a:p>
          <a:p>
            <a:pPr>
              <a:lnSpc>
                <a:spcPts val="1000"/>
              </a:lnSpc>
            </a:pPr>
            <a:endParaRPr lang="en-US" dirty="0" smtClean="0"/>
          </a:p>
          <a:p>
            <a:pPr>
              <a:lnSpc>
                <a:spcPts val="1000"/>
              </a:lnSpc>
            </a:pPr>
            <a:endParaRPr lang="en-US" dirty="0" smtClean="0"/>
          </a:p>
          <a:p>
            <a:pPr marL="0">
              <a:lnSpc>
                <a:spcPct val="100000"/>
              </a:lnSpc>
            </a:pPr>
            <a:r>
              <a:rPr lang="en-US" altLang="zh-CN" sz="3200" b="1" dirty="0">
                <a:solidFill>
                  <a:srgbClr val="FEFEFE"/>
                </a:solidFill>
                <a:latin typeface="Arial"/>
                <a:ea typeface="Arial"/>
              </a:rPr>
              <a:t>B.</a:t>
            </a:r>
            <a:r>
              <a:rPr lang="en-US" altLang="zh-CN" sz="3200" b="1" dirty="0">
                <a:solidFill>
                  <a:srgbClr val="FEFEFE"/>
                </a:solidFill>
                <a:latin typeface="Arial"/>
                <a:cs typeface="Arial"/>
              </a:rPr>
              <a:t> </a:t>
            </a:r>
            <a:r>
              <a:rPr lang="en-US" altLang="zh-CN" sz="3200" b="1" dirty="0">
                <a:solidFill>
                  <a:srgbClr val="FEFEFE"/>
                </a:solidFill>
                <a:latin typeface="Arial"/>
                <a:ea typeface="Arial"/>
              </a:rPr>
              <a:t>Do</a:t>
            </a:r>
            <a:r>
              <a:rPr lang="en-US" altLang="zh-CN" sz="3200" b="1" dirty="0">
                <a:solidFill>
                  <a:srgbClr val="FEFEFE"/>
                </a:solidFill>
                <a:latin typeface="Arial"/>
                <a:cs typeface="Arial"/>
              </a:rPr>
              <a:t> </a:t>
            </a:r>
            <a:r>
              <a:rPr lang="en-US" altLang="zh-CN" sz="3200" b="1" dirty="0">
                <a:solidFill>
                  <a:srgbClr val="FEFEFE"/>
                </a:solidFill>
                <a:latin typeface="Arial"/>
                <a:ea typeface="Arial"/>
              </a:rPr>
              <a:t>độc</a:t>
            </a:r>
            <a:r>
              <a:rPr lang="en-US" altLang="zh-CN" sz="3200" b="1" spc="-40" dirty="0">
                <a:solidFill>
                  <a:srgbClr val="FEFEFE"/>
                </a:solidFill>
                <a:latin typeface="Arial"/>
                <a:cs typeface="Arial"/>
              </a:rPr>
              <a:t> </a:t>
            </a:r>
            <a:r>
              <a:rPr lang="en-US" altLang="zh-CN" sz="3200" b="1" dirty="0">
                <a:solidFill>
                  <a:srgbClr val="FEFEFE"/>
                </a:solidFill>
                <a:latin typeface="Arial"/>
                <a:ea typeface="Arial"/>
              </a:rPr>
              <a:t>tố:</a:t>
            </a:r>
          </a:p>
          <a:p>
            <a:pPr>
              <a:lnSpc>
                <a:spcPts val="1000"/>
              </a:lnSpc>
            </a:pPr>
            <a:endParaRPr lang="en-US" dirty="0" smtClean="0"/>
          </a:p>
          <a:p>
            <a:pPr>
              <a:lnSpc>
                <a:spcPts val="1654"/>
              </a:lnSpc>
            </a:pPr>
            <a:endParaRPr lang="en-US" dirty="0" smtClean="0"/>
          </a:p>
          <a:p>
            <a:pPr marL="647700" indent="-370911" hangingPunct="0">
              <a:lnSpc>
                <a:spcPct val="100000"/>
              </a:lnSpc>
            </a:pPr>
            <a:r>
              <a:rPr lang="en-US" altLang="zh-CN" sz="3200" b="1" spc="185" smtClean="0">
                <a:solidFill>
                  <a:srgbClr val="FEFEFE"/>
                </a:solidFill>
                <a:latin typeface="Times New Roman"/>
                <a:ea typeface="Times New Roman"/>
              </a:rPr>
              <a:t>		</a:t>
            </a:r>
            <a:r>
              <a:rPr lang="en-US" altLang="zh-CN" sz="3200" b="1" spc="265" smtClean="0">
                <a:solidFill>
                  <a:srgbClr val="FEFEFE"/>
                </a:solidFill>
                <a:latin typeface="Times New Roman"/>
                <a:ea typeface="Times New Roman"/>
              </a:rPr>
              <a:t>Tim</a:t>
            </a:r>
            <a:r>
              <a:rPr lang="en-US" altLang="zh-CN" sz="3200" b="1" spc="265" dirty="0">
                <a:solidFill>
                  <a:srgbClr val="FEFEFE"/>
                </a:solidFill>
                <a:latin typeface="Times New Roman"/>
                <a:ea typeface="Times New Roman"/>
              </a:rPr>
              <a:t>:</a:t>
            </a:r>
            <a:r>
              <a:rPr lang="en-US" altLang="zh-CN" sz="3200" spc="200" dirty="0">
                <a:solidFill>
                  <a:srgbClr val="FEFEFE"/>
                </a:solidFill>
                <a:latin typeface="Times New Roman"/>
                <a:ea typeface="Times New Roman"/>
              </a:rPr>
              <a:t>(</a:t>
            </a:r>
            <a:r>
              <a:rPr lang="en-US" altLang="zh-CN" sz="3200" spc="200">
                <a:solidFill>
                  <a:srgbClr val="FEFEFE"/>
                </a:solidFill>
                <a:latin typeface="Times New Roman"/>
                <a:ea typeface="Times New Roman"/>
              </a:rPr>
              <a:t>2/3</a:t>
            </a:r>
            <a:r>
              <a:rPr lang="en-US" altLang="zh-CN" sz="3200" spc="125">
                <a:solidFill>
                  <a:srgbClr val="FEFEFE"/>
                </a:solidFill>
                <a:latin typeface="Times New Roman"/>
                <a:cs typeface="Times New Roman"/>
              </a:rPr>
              <a:t> </a:t>
            </a:r>
            <a:r>
              <a:rPr lang="en-US" altLang="zh-CN" sz="3200" spc="234" smtClean="0">
                <a:solidFill>
                  <a:srgbClr val="FEFEFE"/>
                </a:solidFill>
                <a:latin typeface="Times New Roman"/>
                <a:ea typeface="Times New Roman"/>
              </a:rPr>
              <a:t>trường</a:t>
            </a:r>
            <a:r>
              <a:rPr lang="en-US" altLang="zh-CN" sz="3200" spc="125" smtClean="0">
                <a:solidFill>
                  <a:srgbClr val="FEFEFE"/>
                </a:solidFill>
                <a:latin typeface="Times New Roman"/>
                <a:cs typeface="Times New Roman"/>
              </a:rPr>
              <a:t> </a:t>
            </a:r>
            <a:r>
              <a:rPr lang="en-US" altLang="zh-CN" sz="3200" spc="215" dirty="0">
                <a:solidFill>
                  <a:srgbClr val="FEFEFE"/>
                </a:solidFill>
                <a:latin typeface="Times New Roman"/>
                <a:ea typeface="Times New Roman"/>
              </a:rPr>
              <a:t>hợp):</a:t>
            </a:r>
            <a:r>
              <a:rPr lang="en-US" altLang="zh-CN" sz="3200" spc="125" dirty="0">
                <a:solidFill>
                  <a:srgbClr val="FEFEFE"/>
                </a:solidFill>
                <a:latin typeface="Times New Roman"/>
                <a:cs typeface="Times New Roman"/>
              </a:rPr>
              <a:t> </a:t>
            </a:r>
            <a:r>
              <a:rPr lang="en-US" altLang="zh-CN" sz="3200" spc="200" dirty="0">
                <a:solidFill>
                  <a:srgbClr val="FEFEFE"/>
                </a:solidFill>
                <a:latin typeface="Times New Roman"/>
                <a:ea typeface="Times New Roman"/>
              </a:rPr>
              <a:t>thoái</a:t>
            </a:r>
            <a:r>
              <a:rPr lang="en-US" altLang="zh-CN" sz="3200" spc="125" dirty="0">
                <a:solidFill>
                  <a:srgbClr val="FEFEFE"/>
                </a:solidFill>
                <a:latin typeface="Times New Roman"/>
                <a:cs typeface="Times New Roman"/>
              </a:rPr>
              <a:t> </a:t>
            </a:r>
            <a:r>
              <a:rPr lang="en-US" altLang="zh-CN" sz="3200" spc="245" dirty="0">
                <a:solidFill>
                  <a:srgbClr val="FEFEFE"/>
                </a:solidFill>
                <a:latin typeface="Times New Roman"/>
                <a:ea typeface="Times New Roman"/>
              </a:rPr>
              <a:t>hoá</a:t>
            </a:r>
            <a:r>
              <a:rPr lang="en-US" altLang="zh-CN" sz="3200" spc="129" dirty="0">
                <a:solidFill>
                  <a:srgbClr val="FEFEFE"/>
                </a:solidFill>
                <a:latin typeface="Times New Roman"/>
                <a:cs typeface="Times New Roman"/>
              </a:rPr>
              <a:t> </a:t>
            </a:r>
            <a:r>
              <a:rPr lang="en-US" altLang="zh-CN" sz="3200" spc="250" dirty="0">
                <a:solidFill>
                  <a:srgbClr val="FEFEFE"/>
                </a:solidFill>
                <a:latin typeface="Times New Roman"/>
                <a:ea typeface="Times New Roman"/>
              </a:rPr>
              <a:t>nhu</a:t>
            </a:r>
            <a:r>
              <a:rPr lang="en-US" altLang="zh-CN" sz="3200" spc="125" dirty="0">
                <a:solidFill>
                  <a:srgbClr val="FEFEFE"/>
                </a:solidFill>
                <a:latin typeface="Times New Roman"/>
                <a:cs typeface="Times New Roman"/>
              </a:rPr>
              <a:t> </a:t>
            </a:r>
            <a:r>
              <a:rPr lang="en-US" altLang="zh-CN" sz="3200" spc="254" dirty="0">
                <a:solidFill>
                  <a:srgbClr val="FEFEFE"/>
                </a:solidFill>
                <a:latin typeface="Times New Roman"/>
                <a:ea typeface="Times New Roman"/>
              </a:rPr>
              <a:t>mô,</a:t>
            </a:r>
            <a:r>
              <a:rPr lang="en-US" altLang="zh-CN" sz="3200" dirty="0">
                <a:solidFill>
                  <a:srgbClr val="FEFEFE"/>
                </a:solidFill>
                <a:latin typeface="Times New Roman"/>
                <a:cs typeface="Times New Roman"/>
              </a:rPr>
              <a:t> </a:t>
            </a:r>
            <a:r>
              <a:rPr lang="en-US" altLang="zh-CN" sz="3200" spc="170" dirty="0">
                <a:solidFill>
                  <a:srgbClr val="FEFEFE"/>
                </a:solidFill>
                <a:latin typeface="Times New Roman"/>
                <a:ea typeface="Times New Roman"/>
              </a:rPr>
              <a:t>mỡ,</a:t>
            </a:r>
            <a:r>
              <a:rPr lang="en-US" altLang="zh-CN" sz="3200" spc="80" dirty="0">
                <a:solidFill>
                  <a:srgbClr val="FEFEFE"/>
                </a:solidFill>
                <a:latin typeface="Times New Roman"/>
                <a:cs typeface="Times New Roman"/>
              </a:rPr>
              <a:t> </a:t>
            </a:r>
            <a:r>
              <a:rPr lang="en-US" altLang="zh-CN" sz="3200" spc="164" dirty="0">
                <a:solidFill>
                  <a:srgbClr val="FEFEFE"/>
                </a:solidFill>
                <a:latin typeface="Times New Roman"/>
                <a:ea typeface="Times New Roman"/>
              </a:rPr>
              <a:t>viêm</a:t>
            </a:r>
            <a:r>
              <a:rPr lang="en-US" altLang="zh-CN" sz="3200" spc="85" dirty="0">
                <a:solidFill>
                  <a:srgbClr val="FEFEFE"/>
                </a:solidFill>
                <a:latin typeface="Times New Roman"/>
                <a:cs typeface="Times New Roman"/>
              </a:rPr>
              <a:t> </a:t>
            </a:r>
            <a:r>
              <a:rPr lang="en-US" altLang="zh-CN" sz="3200" spc="160" dirty="0">
                <a:solidFill>
                  <a:srgbClr val="FEFEFE"/>
                </a:solidFill>
                <a:latin typeface="Times New Roman"/>
                <a:ea typeface="Times New Roman"/>
              </a:rPr>
              <a:t>cơ</a:t>
            </a:r>
            <a:r>
              <a:rPr lang="en-US" altLang="zh-CN" sz="3200" spc="85" dirty="0">
                <a:solidFill>
                  <a:srgbClr val="FEFEFE"/>
                </a:solidFill>
                <a:latin typeface="Times New Roman"/>
                <a:cs typeface="Times New Roman"/>
              </a:rPr>
              <a:t> </a:t>
            </a:r>
            <a:r>
              <a:rPr lang="en-US" altLang="zh-CN" sz="3200" spc="129" dirty="0">
                <a:solidFill>
                  <a:srgbClr val="FEFEFE"/>
                </a:solidFill>
                <a:latin typeface="Times New Roman"/>
                <a:ea typeface="Times New Roman"/>
              </a:rPr>
              <a:t>tim,</a:t>
            </a:r>
            <a:r>
              <a:rPr lang="en-US" altLang="zh-CN" sz="3200" spc="85" dirty="0">
                <a:solidFill>
                  <a:srgbClr val="FEFEFE"/>
                </a:solidFill>
                <a:latin typeface="Times New Roman"/>
                <a:cs typeface="Times New Roman"/>
              </a:rPr>
              <a:t> </a:t>
            </a:r>
            <a:r>
              <a:rPr lang="en-US" altLang="zh-CN" sz="3200" spc="125" dirty="0">
                <a:solidFill>
                  <a:srgbClr val="FEFEFE"/>
                </a:solidFill>
                <a:latin typeface="Times New Roman"/>
                <a:ea typeface="Times New Roman"/>
              </a:rPr>
              <a:t>rối</a:t>
            </a:r>
            <a:r>
              <a:rPr lang="en-US" altLang="zh-CN" sz="3200" spc="85" dirty="0">
                <a:solidFill>
                  <a:srgbClr val="FEFEFE"/>
                </a:solidFill>
                <a:latin typeface="Times New Roman"/>
                <a:cs typeface="Times New Roman"/>
              </a:rPr>
              <a:t> </a:t>
            </a:r>
            <a:r>
              <a:rPr lang="en-US" altLang="zh-CN" sz="3200" spc="139" dirty="0">
                <a:solidFill>
                  <a:srgbClr val="FEFEFE"/>
                </a:solidFill>
                <a:latin typeface="Times New Roman"/>
                <a:ea typeface="Times New Roman"/>
              </a:rPr>
              <a:t>loạn</a:t>
            </a:r>
            <a:r>
              <a:rPr lang="en-US" altLang="zh-CN" sz="3200" spc="85" dirty="0">
                <a:solidFill>
                  <a:srgbClr val="FEFEFE"/>
                </a:solidFill>
                <a:latin typeface="Times New Roman"/>
                <a:cs typeface="Times New Roman"/>
              </a:rPr>
              <a:t> </a:t>
            </a:r>
            <a:r>
              <a:rPr lang="en-US" altLang="zh-CN" sz="3200" spc="160" dirty="0">
                <a:solidFill>
                  <a:srgbClr val="FEFEFE"/>
                </a:solidFill>
                <a:latin typeface="Times New Roman"/>
                <a:ea typeface="Times New Roman"/>
              </a:rPr>
              <a:t>dẫn</a:t>
            </a:r>
            <a:r>
              <a:rPr lang="en-US" altLang="zh-CN" sz="3200" spc="85" dirty="0">
                <a:solidFill>
                  <a:srgbClr val="FEFEFE"/>
                </a:solidFill>
                <a:latin typeface="Times New Roman"/>
                <a:cs typeface="Times New Roman"/>
              </a:rPr>
              <a:t> </a:t>
            </a:r>
            <a:r>
              <a:rPr lang="en-US" altLang="zh-CN" sz="3200" spc="129" dirty="0">
                <a:solidFill>
                  <a:srgbClr val="FEFEFE"/>
                </a:solidFill>
                <a:latin typeface="Times New Roman"/>
                <a:ea typeface="Times New Roman"/>
              </a:rPr>
              <a:t>truyền,</a:t>
            </a:r>
            <a:r>
              <a:rPr lang="en-US" altLang="zh-CN" sz="3200" spc="85" dirty="0">
                <a:solidFill>
                  <a:srgbClr val="FEFEFE"/>
                </a:solidFill>
                <a:latin typeface="Times New Roman"/>
                <a:cs typeface="Times New Roman"/>
              </a:rPr>
              <a:t> </a:t>
            </a:r>
            <a:r>
              <a:rPr lang="en-US" altLang="zh-CN" sz="3200" spc="145" dirty="0">
                <a:solidFill>
                  <a:srgbClr val="FEFEFE"/>
                </a:solidFill>
                <a:latin typeface="Times New Roman"/>
                <a:ea typeface="Times New Roman"/>
              </a:rPr>
              <a:t>loạn</a:t>
            </a:r>
            <a:r>
              <a:rPr lang="en-US" altLang="zh-CN" sz="3200" dirty="0">
                <a:solidFill>
                  <a:srgbClr val="FEFEFE"/>
                </a:solidFill>
                <a:latin typeface="Times New Roman"/>
                <a:cs typeface="Times New Roman"/>
              </a:rPr>
              <a:t> </a:t>
            </a:r>
            <a:r>
              <a:rPr lang="en-US" altLang="zh-CN" sz="3200" spc="150" dirty="0">
                <a:solidFill>
                  <a:srgbClr val="FEFEFE"/>
                </a:solidFill>
                <a:latin typeface="Times New Roman"/>
                <a:ea typeface="Times New Roman"/>
              </a:rPr>
              <a:t>nhịp;</a:t>
            </a:r>
            <a:r>
              <a:rPr lang="en-US" altLang="zh-CN" sz="3200" spc="89" dirty="0">
                <a:solidFill>
                  <a:srgbClr val="FEFEFE"/>
                </a:solidFill>
                <a:latin typeface="Times New Roman"/>
                <a:cs typeface="Times New Roman"/>
              </a:rPr>
              <a:t> </a:t>
            </a:r>
            <a:r>
              <a:rPr lang="en-US" altLang="zh-CN" sz="3200" spc="209" dirty="0">
                <a:solidFill>
                  <a:srgbClr val="FEFEFE"/>
                </a:solidFill>
                <a:latin typeface="Times New Roman"/>
                <a:ea typeface="Times New Roman"/>
              </a:rPr>
              <a:t>sớm</a:t>
            </a:r>
            <a:r>
              <a:rPr lang="en-US" altLang="zh-CN" sz="3200" spc="94" dirty="0">
                <a:solidFill>
                  <a:srgbClr val="FEFEFE"/>
                </a:solidFill>
                <a:latin typeface="Times New Roman"/>
                <a:cs typeface="Times New Roman"/>
              </a:rPr>
              <a:t> </a:t>
            </a:r>
            <a:r>
              <a:rPr lang="en-US" altLang="zh-CN" sz="3200" spc="160" dirty="0">
                <a:solidFill>
                  <a:srgbClr val="FEFEFE"/>
                </a:solidFill>
                <a:latin typeface="Times New Roman"/>
                <a:ea typeface="Times New Roman"/>
              </a:rPr>
              <a:t>(3</a:t>
            </a:r>
            <a:r>
              <a:rPr lang="en-US" altLang="zh-CN" sz="3200" spc="125" dirty="0">
                <a:solidFill>
                  <a:srgbClr val="FEFEFE"/>
                </a:solidFill>
                <a:latin typeface="Times New Roman"/>
                <a:ea typeface="Times New Roman"/>
              </a:rPr>
              <a:t>-</a:t>
            </a:r>
            <a:r>
              <a:rPr lang="en-US" altLang="zh-CN" sz="3200" spc="185" dirty="0">
                <a:solidFill>
                  <a:srgbClr val="FEFEFE"/>
                </a:solidFill>
                <a:latin typeface="Times New Roman"/>
                <a:ea typeface="Times New Roman"/>
              </a:rPr>
              <a:t>7</a:t>
            </a:r>
            <a:r>
              <a:rPr lang="en-US" altLang="zh-CN" sz="3200" spc="89" dirty="0">
                <a:solidFill>
                  <a:srgbClr val="FEFEFE"/>
                </a:solidFill>
                <a:latin typeface="Times New Roman"/>
                <a:cs typeface="Times New Roman"/>
              </a:rPr>
              <a:t> </a:t>
            </a:r>
            <a:r>
              <a:rPr lang="en-US" altLang="zh-CN" sz="3200" spc="154" dirty="0">
                <a:solidFill>
                  <a:srgbClr val="FEFEFE"/>
                </a:solidFill>
                <a:latin typeface="Times New Roman"/>
                <a:ea typeface="Times New Roman"/>
              </a:rPr>
              <a:t>ngày),</a:t>
            </a:r>
            <a:r>
              <a:rPr lang="en-US" altLang="zh-CN" sz="3200" spc="94" dirty="0">
                <a:solidFill>
                  <a:srgbClr val="FEFEFE"/>
                </a:solidFill>
                <a:latin typeface="Times New Roman"/>
                <a:cs typeface="Times New Roman"/>
              </a:rPr>
              <a:t> </a:t>
            </a:r>
            <a:r>
              <a:rPr lang="en-US" altLang="zh-CN" sz="3200" spc="209" dirty="0">
                <a:solidFill>
                  <a:srgbClr val="FEFEFE"/>
                </a:solidFill>
                <a:latin typeface="Times New Roman"/>
                <a:ea typeface="Times New Roman"/>
              </a:rPr>
              <a:t>muộn</a:t>
            </a:r>
            <a:r>
              <a:rPr lang="en-US" altLang="zh-CN" sz="3200" spc="89" dirty="0">
                <a:solidFill>
                  <a:srgbClr val="FEFEFE"/>
                </a:solidFill>
                <a:latin typeface="Times New Roman"/>
                <a:cs typeface="Times New Roman"/>
              </a:rPr>
              <a:t> </a:t>
            </a:r>
            <a:r>
              <a:rPr lang="en-US" altLang="zh-CN" sz="3200" spc="170" dirty="0">
                <a:solidFill>
                  <a:srgbClr val="FEFEFE"/>
                </a:solidFill>
                <a:latin typeface="Times New Roman"/>
                <a:ea typeface="Times New Roman"/>
              </a:rPr>
              <a:t>(15</a:t>
            </a:r>
            <a:r>
              <a:rPr lang="en-US" altLang="zh-CN" sz="3200" spc="120" dirty="0">
                <a:solidFill>
                  <a:srgbClr val="FEFEFE"/>
                </a:solidFill>
                <a:latin typeface="Times New Roman"/>
                <a:ea typeface="Times New Roman"/>
              </a:rPr>
              <a:t>-</a:t>
            </a:r>
            <a:r>
              <a:rPr lang="en-US" altLang="zh-CN" sz="3200" spc="185" dirty="0">
                <a:solidFill>
                  <a:srgbClr val="FEFEFE"/>
                </a:solidFill>
                <a:latin typeface="Times New Roman"/>
                <a:ea typeface="Times New Roman"/>
              </a:rPr>
              <a:t>40</a:t>
            </a:r>
            <a:r>
              <a:rPr lang="en-US" altLang="zh-CN" sz="3200" spc="94" dirty="0">
                <a:solidFill>
                  <a:srgbClr val="FEFEFE"/>
                </a:solidFill>
                <a:latin typeface="Times New Roman"/>
                <a:cs typeface="Times New Roman"/>
              </a:rPr>
              <a:t> </a:t>
            </a:r>
            <a:r>
              <a:rPr lang="en-US" altLang="zh-CN" sz="3200" spc="170" dirty="0">
                <a:solidFill>
                  <a:srgbClr val="FEFEFE"/>
                </a:solidFill>
                <a:latin typeface="Times New Roman"/>
                <a:ea typeface="Times New Roman"/>
              </a:rPr>
              <a:t>ngày)</a:t>
            </a:r>
          </a:p>
        </p:txBody>
      </p:sp>
      <p:pic>
        <p:nvPicPr>
          <p:cNvPr id="11" name="Picture 5" descr="D:\Khoa Noi\22366691_1472481602821298_4016969694683499582_n.jpg"/>
          <p:cNvPicPr>
            <a:picLocks noChangeAspect="1" noChangeArrowheads="1"/>
          </p:cNvPicPr>
          <p:nvPr/>
        </p:nvPicPr>
        <p:blipFill>
          <a:blip r:embed="rId3"/>
          <a:srcRect/>
          <a:stretch>
            <a:fillRect/>
          </a:stretch>
        </p:blipFill>
        <p:spPr bwMode="auto">
          <a:xfrm>
            <a:off x="7715250" y="0"/>
            <a:ext cx="1428750" cy="1319213"/>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74638"/>
            <a:ext cx="7496204" cy="511156"/>
          </a:xfrm>
        </p:spPr>
        <p:txBody>
          <a:bodyPr>
            <a:normAutofit fontScale="90000"/>
          </a:bodyPr>
          <a:lstStyle/>
          <a:p>
            <a:r>
              <a:rPr lang="en-US" smtClean="0"/>
              <a:t>V. ĐiỀU TRỊ:</a:t>
            </a:r>
            <a:endParaRPr lang="vi-VN"/>
          </a:p>
        </p:txBody>
      </p:sp>
      <p:sp>
        <p:nvSpPr>
          <p:cNvPr id="3" name="Content Placeholder 2"/>
          <p:cNvSpPr>
            <a:spLocks noGrp="1"/>
          </p:cNvSpPr>
          <p:nvPr>
            <p:ph sz="quarter" idx="1"/>
          </p:nvPr>
        </p:nvSpPr>
        <p:spPr>
          <a:xfrm>
            <a:off x="500034" y="785794"/>
            <a:ext cx="7929618" cy="5688158"/>
          </a:xfrm>
        </p:spPr>
        <p:txBody>
          <a:bodyPr>
            <a:normAutofit lnSpcReduction="10000"/>
          </a:bodyPr>
          <a:lstStyle/>
          <a:p>
            <a:r>
              <a:rPr lang="en-US" sz="3200" b="1" smtClean="0"/>
              <a:t>1. Nguyên tắc điều trị</a:t>
            </a:r>
            <a:endParaRPr lang="vi-VN" sz="3200" smtClean="0"/>
          </a:p>
          <a:p>
            <a:pPr>
              <a:buNone/>
            </a:pPr>
            <a:r>
              <a:rPr lang="en-US" sz="3200" smtClean="0"/>
              <a:t>		- </a:t>
            </a:r>
            <a:r>
              <a:rPr lang="en-US" sz="3200" smtClean="0"/>
              <a:t>Phát hiện sớm, cách ly khi phát hiện </a:t>
            </a:r>
            <a:r>
              <a:rPr lang="en-US" sz="3200" smtClean="0"/>
              <a:t>ca </a:t>
            </a:r>
            <a:r>
              <a:rPr lang="en-US" sz="3200" smtClean="0"/>
              <a:t>bệnh.</a:t>
            </a:r>
            <a:endParaRPr lang="vi-VN" sz="3200" smtClean="0"/>
          </a:p>
          <a:p>
            <a:pPr>
              <a:buNone/>
            </a:pPr>
            <a:r>
              <a:rPr lang="en-US" sz="3200" smtClean="0"/>
              <a:t>		- </a:t>
            </a:r>
            <a:r>
              <a:rPr lang="en-US" sz="3200" smtClean="0"/>
              <a:t>Sử dụng </a:t>
            </a:r>
            <a:r>
              <a:rPr lang="en-US" sz="3200" smtClean="0">
                <a:solidFill>
                  <a:srgbClr val="FF0000"/>
                </a:solidFill>
              </a:rPr>
              <a:t>kháng độc tố bạch hầu (SAD) </a:t>
            </a:r>
            <a:r>
              <a:rPr lang="en-US" sz="3200" smtClean="0"/>
              <a:t>và kháng sinh ngay (penicillin G, erythromycin, azithromycin) để ngăn chặn các biến chứng để giảm </a:t>
            </a:r>
            <a:r>
              <a:rPr lang="en-US" sz="3200" smtClean="0"/>
              <a:t>tử </a:t>
            </a:r>
            <a:r>
              <a:rPr lang="en-US" sz="3200" smtClean="0"/>
              <a:t>vong.</a:t>
            </a:r>
            <a:endParaRPr lang="vi-VN" sz="3200" smtClean="0"/>
          </a:p>
          <a:p>
            <a:pPr>
              <a:buNone/>
            </a:pPr>
            <a:r>
              <a:rPr lang="en-US" sz="3200" smtClean="0"/>
              <a:t>		- </a:t>
            </a:r>
            <a:r>
              <a:rPr lang="en-US" sz="3200" smtClean="0"/>
              <a:t>Theo dõi, phát hiện sớm và xử lý kịp thời các </a:t>
            </a:r>
            <a:r>
              <a:rPr lang="en-US" sz="3200" smtClean="0"/>
              <a:t>biến </a:t>
            </a:r>
            <a:r>
              <a:rPr lang="en-US" sz="3200" smtClean="0"/>
              <a:t>chứng.</a:t>
            </a:r>
            <a:endParaRPr lang="vi-VN" sz="3200" smtClean="0"/>
          </a:p>
          <a:p>
            <a:pPr>
              <a:buNone/>
            </a:pPr>
            <a:r>
              <a:rPr lang="en-US" sz="3200" smtClean="0"/>
              <a:t>		- </a:t>
            </a:r>
            <a:r>
              <a:rPr lang="en-US" sz="3200" smtClean="0"/>
              <a:t>Chăm sóc toàn diện cho </a:t>
            </a:r>
            <a:r>
              <a:rPr lang="en-US" sz="3200" smtClean="0"/>
              <a:t>người </a:t>
            </a:r>
            <a:r>
              <a:rPr lang="en-US" sz="3200" smtClean="0"/>
              <a:t>bệnh.</a:t>
            </a:r>
            <a:endParaRPr lang="vi-VN" sz="3200" smtClean="0"/>
          </a:p>
          <a:p>
            <a:endParaRPr lang="vi-VN"/>
          </a:p>
        </p:txBody>
      </p:sp>
      <p:pic>
        <p:nvPicPr>
          <p:cNvPr id="4" name="Picture 5" descr="D:\Khoa Noi\22366691_1472481602821298_4016969694683499582_n.jpg"/>
          <p:cNvPicPr>
            <a:picLocks noChangeAspect="1" noChangeArrowheads="1"/>
          </p:cNvPicPr>
          <p:nvPr/>
        </p:nvPicPr>
        <p:blipFill>
          <a:blip r:embed="rId2"/>
          <a:srcRect/>
          <a:stretch>
            <a:fillRect/>
          </a:stretch>
        </p:blipFill>
        <p:spPr bwMode="auto">
          <a:xfrm>
            <a:off x="7715250" y="0"/>
            <a:ext cx="1428750" cy="1319213"/>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74638"/>
            <a:ext cx="7496204" cy="439718"/>
          </a:xfrm>
        </p:spPr>
        <p:txBody>
          <a:bodyPr>
            <a:normAutofit fontScale="90000"/>
          </a:bodyPr>
          <a:lstStyle/>
          <a:p>
            <a:r>
              <a:rPr lang="en-US" smtClean="0"/>
              <a:t>V. </a:t>
            </a:r>
            <a:r>
              <a:rPr lang="en-US" smtClean="0"/>
              <a:t>ĐiỀU </a:t>
            </a:r>
            <a:r>
              <a:rPr lang="en-US" smtClean="0"/>
              <a:t>TRỊ (tt) </a:t>
            </a:r>
            <a:endParaRPr lang="vi-VN"/>
          </a:p>
        </p:txBody>
      </p:sp>
      <p:sp>
        <p:nvSpPr>
          <p:cNvPr id="3" name="Content Placeholder 2"/>
          <p:cNvSpPr>
            <a:spLocks noGrp="1"/>
          </p:cNvSpPr>
          <p:nvPr>
            <p:ph sz="quarter" idx="1"/>
          </p:nvPr>
        </p:nvSpPr>
        <p:spPr>
          <a:xfrm>
            <a:off x="571472" y="785794"/>
            <a:ext cx="7353328" cy="5688158"/>
          </a:xfrm>
        </p:spPr>
        <p:txBody>
          <a:bodyPr>
            <a:normAutofit fontScale="92500" lnSpcReduction="10000"/>
          </a:bodyPr>
          <a:lstStyle/>
          <a:p>
            <a:r>
              <a:rPr lang="en-US" b="1" i="1" smtClean="0"/>
              <a:t>1. Huyết thanh kháng độc tố bạch hầu (SAD)</a:t>
            </a:r>
            <a:endParaRPr lang="vi-VN" smtClean="0"/>
          </a:p>
          <a:p>
            <a:pPr>
              <a:buNone/>
            </a:pPr>
            <a:r>
              <a:rPr lang="en-US" smtClean="0"/>
              <a:t>		</a:t>
            </a:r>
            <a:r>
              <a:rPr lang="en-US" smtClean="0">
                <a:solidFill>
                  <a:srgbClr val="FF0000"/>
                </a:solidFill>
              </a:rPr>
              <a:t>Sử </a:t>
            </a:r>
            <a:r>
              <a:rPr lang="en-US" smtClean="0">
                <a:solidFill>
                  <a:srgbClr val="FF0000"/>
                </a:solidFill>
              </a:rPr>
              <a:t>dụng ngay khi nghi ngờ mắc bệnh</a:t>
            </a:r>
            <a:r>
              <a:rPr lang="en-US" smtClean="0"/>
              <a:t>. Liều lượng phụ thuộc vào mức độ nặng của bệnh, không phụ thuộc vào lứa tuổi và cân nặng. Cần test trước khi tiêm, nếu dương tính thì áp dụng phương pháp giải mẫn cảm (Besredka)</a:t>
            </a:r>
            <a:endParaRPr lang="vi-VN" smtClean="0"/>
          </a:p>
          <a:p>
            <a:pPr>
              <a:buNone/>
            </a:pPr>
            <a:r>
              <a:rPr lang="en-US" smtClean="0"/>
              <a:t>		- </a:t>
            </a:r>
            <a:r>
              <a:rPr lang="en-US" smtClean="0"/>
              <a:t>Bạch hầu hầu họng hoặc thanh quản trong 2 ngày đầu: 20.000 - 40.000 UI</a:t>
            </a:r>
            <a:endParaRPr lang="vi-VN" smtClean="0"/>
          </a:p>
          <a:p>
            <a:pPr>
              <a:buNone/>
            </a:pPr>
            <a:r>
              <a:rPr lang="en-US" smtClean="0"/>
              <a:t>		- </a:t>
            </a:r>
            <a:r>
              <a:rPr lang="en-US" smtClean="0"/>
              <a:t>Bạch hầu mũi họng: 40.000 - 60.000 UI</a:t>
            </a:r>
            <a:endParaRPr lang="vi-VN" smtClean="0"/>
          </a:p>
          <a:p>
            <a:pPr>
              <a:buNone/>
            </a:pPr>
            <a:r>
              <a:rPr lang="en-US" smtClean="0"/>
              <a:t>		- </a:t>
            </a:r>
            <a:r>
              <a:rPr lang="en-US" smtClean="0"/>
              <a:t>Bạch hầu ác tính: 80.000 - 100.000 UI</a:t>
            </a:r>
            <a:endParaRPr lang="vi-VN" smtClean="0"/>
          </a:p>
          <a:p>
            <a:pPr>
              <a:buNone/>
            </a:pPr>
            <a:r>
              <a:rPr lang="en-US" smtClean="0"/>
              <a:t>		Trong </a:t>
            </a:r>
            <a:r>
              <a:rPr lang="en-US" smtClean="0"/>
              <a:t>thể nặng, có thể xem xét truyền tĩnh mạch SAD (cần theo dõi sát các dấu hiệu phản vệ và chuẩn bị sẵn sàng để cấp cứu phản vệ nếu xảy ra). Cách thức truyền: Pha toàn bộ SAD trong 250 - 500ml muối 0,9% truyền tĩnh mạch chậm 2-4 giờ.</a:t>
            </a:r>
            <a:endParaRPr lang="vi-VN" smtClean="0"/>
          </a:p>
          <a:p>
            <a:pPr>
              <a:buNone/>
            </a:pPr>
            <a:r>
              <a:rPr lang="en-US" i="1" smtClean="0"/>
              <a:t>	* </a:t>
            </a:r>
            <a:r>
              <a:rPr lang="en-US" i="1" smtClean="0"/>
              <a:t>Phương </a:t>
            </a:r>
            <a:r>
              <a:rPr lang="en-US" i="1" smtClean="0"/>
              <a:t>pháp </a:t>
            </a:r>
            <a:r>
              <a:rPr lang="en-US" i="1" smtClean="0"/>
              <a:t>Besredka ( 0.1ml/15ph; 0.25ml/15ph; còn lại)</a:t>
            </a:r>
            <a:endParaRPr lang="vi-VN" smtClean="0"/>
          </a:p>
          <a:p>
            <a:endParaRPr lang="vi-VN"/>
          </a:p>
        </p:txBody>
      </p:sp>
      <p:pic>
        <p:nvPicPr>
          <p:cNvPr id="4" name="Picture 5" descr="D:\Khoa Noi\22366691_1472481602821298_4016969694683499582_n.jpg"/>
          <p:cNvPicPr>
            <a:picLocks noChangeAspect="1" noChangeArrowheads="1"/>
          </p:cNvPicPr>
          <p:nvPr/>
        </p:nvPicPr>
        <p:blipFill>
          <a:blip r:embed="rId2"/>
          <a:srcRect/>
          <a:stretch>
            <a:fillRect/>
          </a:stretch>
        </p:blipFill>
        <p:spPr bwMode="auto">
          <a:xfrm>
            <a:off x="7500958" y="0"/>
            <a:ext cx="1428750" cy="1319213"/>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14290"/>
            <a:ext cx="7496204" cy="428628"/>
          </a:xfrm>
        </p:spPr>
        <p:txBody>
          <a:bodyPr>
            <a:normAutofit fontScale="90000"/>
          </a:bodyPr>
          <a:lstStyle/>
          <a:p>
            <a:r>
              <a:rPr lang="en-US" smtClean="0"/>
              <a:t>V. ĐiỀU TRỊ (tt) </a:t>
            </a:r>
            <a:endParaRPr lang="vi-VN"/>
          </a:p>
        </p:txBody>
      </p:sp>
      <p:sp>
        <p:nvSpPr>
          <p:cNvPr id="3" name="Content Placeholder 2"/>
          <p:cNvSpPr>
            <a:spLocks noGrp="1"/>
          </p:cNvSpPr>
          <p:nvPr>
            <p:ph sz="quarter" idx="1"/>
          </p:nvPr>
        </p:nvSpPr>
        <p:spPr>
          <a:xfrm>
            <a:off x="428596" y="642918"/>
            <a:ext cx="7496204" cy="5831034"/>
          </a:xfrm>
        </p:spPr>
        <p:txBody>
          <a:bodyPr>
            <a:normAutofit/>
          </a:bodyPr>
          <a:lstStyle/>
          <a:p>
            <a:r>
              <a:rPr lang="en-US" sz="3200" b="1" i="1" smtClean="0"/>
              <a:t>2. Kháng sinh</a:t>
            </a:r>
            <a:endParaRPr lang="vi-VN" sz="3200" smtClean="0"/>
          </a:p>
          <a:p>
            <a:pPr>
              <a:buNone/>
            </a:pPr>
            <a:r>
              <a:rPr lang="en-US" sz="3200" smtClean="0"/>
              <a:t>		- </a:t>
            </a:r>
            <a:r>
              <a:rPr lang="en-US" sz="3200" smtClean="0"/>
              <a:t>Penicillin G: 50.000 - 100.000 đơn vị/kg/ngày chia 2 lần, tiêm bắp 14 ngày cho đến khi hết giả mạc.</a:t>
            </a:r>
            <a:endParaRPr lang="vi-VN" sz="3200" smtClean="0"/>
          </a:p>
          <a:p>
            <a:pPr>
              <a:buNone/>
            </a:pPr>
            <a:r>
              <a:rPr lang="en-US" sz="3200" smtClean="0"/>
              <a:t>		- </a:t>
            </a:r>
            <a:r>
              <a:rPr lang="en-US" sz="3200" smtClean="0"/>
              <a:t>Hoặc Erythromycin uống: trẻ em 30-50mg/kg/ngày; người lớn 500mg x 4 lần/ngày dùng 14 ngày cho đến khi hết giả mạc.</a:t>
            </a:r>
            <a:endParaRPr lang="vi-VN" sz="3200" smtClean="0"/>
          </a:p>
          <a:p>
            <a:pPr>
              <a:buNone/>
            </a:pPr>
            <a:r>
              <a:rPr lang="en-US" sz="3200" smtClean="0"/>
              <a:t>		- </a:t>
            </a:r>
            <a:r>
              <a:rPr lang="en-US" sz="3200" smtClean="0"/>
              <a:t>Hoặc Azithromycin: trẻ em: 10-12mg/kg/ngày, </a:t>
            </a:r>
            <a:r>
              <a:rPr lang="en-US" sz="3200" smtClean="0"/>
              <a:t>người </a:t>
            </a:r>
            <a:r>
              <a:rPr lang="en-US" sz="3200" smtClean="0"/>
              <a:t>lớn:500mg/ngày </a:t>
            </a:r>
            <a:r>
              <a:rPr lang="en-US" sz="3200" smtClean="0"/>
              <a:t>x 14 ngày.</a:t>
            </a:r>
            <a:endParaRPr lang="vi-VN" sz="3200" smtClean="0"/>
          </a:p>
          <a:p>
            <a:endParaRPr lang="vi-VN"/>
          </a:p>
        </p:txBody>
      </p:sp>
      <p:pic>
        <p:nvPicPr>
          <p:cNvPr id="4" name="Picture 5" descr="D:\Khoa Noi\22366691_1472481602821298_4016969694683499582_n.jpg"/>
          <p:cNvPicPr>
            <a:picLocks noChangeAspect="1" noChangeArrowheads="1"/>
          </p:cNvPicPr>
          <p:nvPr/>
        </p:nvPicPr>
        <p:blipFill>
          <a:blip r:embed="rId2"/>
          <a:srcRect/>
          <a:stretch>
            <a:fillRect/>
          </a:stretch>
        </p:blipFill>
        <p:spPr bwMode="auto">
          <a:xfrm>
            <a:off x="7715250" y="0"/>
            <a:ext cx="1428750" cy="1319213"/>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74638"/>
            <a:ext cx="7496204" cy="439718"/>
          </a:xfrm>
        </p:spPr>
        <p:txBody>
          <a:bodyPr>
            <a:normAutofit fontScale="90000"/>
          </a:bodyPr>
          <a:lstStyle/>
          <a:p>
            <a:r>
              <a:rPr lang="en-US" smtClean="0"/>
              <a:t>V. </a:t>
            </a:r>
            <a:r>
              <a:rPr lang="en-US" smtClean="0"/>
              <a:t>ĐiỀU </a:t>
            </a:r>
            <a:r>
              <a:rPr lang="en-US" smtClean="0"/>
              <a:t>TRỊ (tt) </a:t>
            </a:r>
            <a:endParaRPr lang="vi-VN"/>
          </a:p>
        </p:txBody>
      </p:sp>
      <p:sp>
        <p:nvSpPr>
          <p:cNvPr id="3" name="Content Placeholder 2"/>
          <p:cNvSpPr>
            <a:spLocks noGrp="1"/>
          </p:cNvSpPr>
          <p:nvPr>
            <p:ph sz="quarter" idx="1"/>
          </p:nvPr>
        </p:nvSpPr>
        <p:spPr>
          <a:xfrm>
            <a:off x="500034" y="714356"/>
            <a:ext cx="7858180" cy="5759596"/>
          </a:xfrm>
        </p:spPr>
        <p:txBody>
          <a:bodyPr>
            <a:normAutofit/>
          </a:bodyPr>
          <a:lstStyle/>
          <a:p>
            <a:pPr>
              <a:buNone/>
            </a:pPr>
            <a:r>
              <a:rPr lang="en-US" smtClean="0"/>
              <a:t>		- </a:t>
            </a:r>
            <a:r>
              <a:rPr lang="en-US" smtClean="0"/>
              <a:t>Hỗ trợ hô hấp</a:t>
            </a:r>
            <a:r>
              <a:rPr lang="en-US" smtClean="0"/>
              <a:t>: </a:t>
            </a:r>
            <a:r>
              <a:rPr lang="en-US" smtClean="0"/>
              <a:t>Sử </a:t>
            </a:r>
            <a:r>
              <a:rPr lang="en-US" smtClean="0"/>
              <a:t>dụng Oxy liệu pháp sớm nếu có suy hô hấp, nếu không đáp ứng với Oxy có thể thở máy không xâm nhập/xâm nhập tùy mức độ với trường hợp có suy hô hấp.</a:t>
            </a:r>
            <a:endParaRPr lang="vi-VN" smtClean="0"/>
          </a:p>
          <a:p>
            <a:pPr>
              <a:buNone/>
            </a:pPr>
            <a:r>
              <a:rPr lang="en-US" smtClean="0"/>
              <a:t>		- </a:t>
            </a:r>
            <a:r>
              <a:rPr lang="en-US" smtClean="0"/>
              <a:t>Hỗ trợ tuần </a:t>
            </a:r>
            <a:r>
              <a:rPr lang="en-US" smtClean="0"/>
              <a:t>hoàn</a:t>
            </a:r>
            <a:r>
              <a:rPr lang="en-US" smtClean="0"/>
              <a:t>:</a:t>
            </a:r>
            <a:endParaRPr lang="vi-VN" smtClean="0"/>
          </a:p>
          <a:p>
            <a:pPr>
              <a:buNone/>
            </a:pPr>
            <a:r>
              <a:rPr lang="en-US" smtClean="0"/>
              <a:t>		- </a:t>
            </a:r>
            <a:r>
              <a:rPr lang="en-US" smtClean="0"/>
              <a:t>Cân bằng nước điện </a:t>
            </a:r>
            <a:r>
              <a:rPr lang="en-US" smtClean="0"/>
              <a:t>giải</a:t>
            </a:r>
            <a:r>
              <a:rPr lang="en-US" smtClean="0"/>
              <a:t>.</a:t>
            </a:r>
            <a:endParaRPr lang="vi-VN" smtClean="0"/>
          </a:p>
          <a:p>
            <a:pPr>
              <a:buNone/>
            </a:pPr>
            <a:r>
              <a:rPr lang="en-US" smtClean="0"/>
              <a:t>		- </a:t>
            </a:r>
            <a:r>
              <a:rPr lang="en-US" smtClean="0"/>
              <a:t>Với trường hợp viêm cơ tim điều trị theo phác đồ viêm cơ tim, nếu viêm cơ tim nặng hoặc có sốc tim không đáp ứng với trợ tim có thể </a:t>
            </a:r>
            <a:r>
              <a:rPr lang="en-US" smtClean="0"/>
              <a:t>dùng </a:t>
            </a:r>
            <a:r>
              <a:rPr lang="en-US" smtClean="0"/>
              <a:t>ECMO.</a:t>
            </a:r>
            <a:endParaRPr lang="vi-VN" smtClean="0"/>
          </a:p>
          <a:p>
            <a:pPr>
              <a:buNone/>
            </a:pPr>
            <a:r>
              <a:rPr lang="en-US" smtClean="0"/>
              <a:t>		- </a:t>
            </a:r>
            <a:r>
              <a:rPr lang="en-US" smtClean="0"/>
              <a:t>Bệnh nhân có suy đa tạng, suy thận có thể lọc máu liên tục (CVVH) nếu có chỉ định.</a:t>
            </a:r>
            <a:endParaRPr lang="vi-VN" smtClean="0"/>
          </a:p>
          <a:p>
            <a:pPr>
              <a:buNone/>
            </a:pPr>
            <a:r>
              <a:rPr lang="en-US" smtClean="0"/>
              <a:t>		- </a:t>
            </a:r>
            <a:r>
              <a:rPr lang="en-US" smtClean="0"/>
              <a:t>Có thể sử dụng corticoid trong trường hợp bạch hầu ác tính, và bạch hầu thanh quản có phù nề nhiều.</a:t>
            </a:r>
            <a:endParaRPr lang="vi-VN" smtClean="0"/>
          </a:p>
          <a:p>
            <a:pPr>
              <a:buNone/>
            </a:pPr>
            <a:r>
              <a:rPr lang="en-US" smtClean="0"/>
              <a:t>		- </a:t>
            </a:r>
            <a:r>
              <a:rPr lang="en-US" smtClean="0"/>
              <a:t>Đảm bảo dinh </a:t>
            </a:r>
            <a:r>
              <a:rPr lang="en-US" smtClean="0"/>
              <a:t>dưỡng</a:t>
            </a:r>
            <a:r>
              <a:rPr lang="en-US" smtClean="0"/>
              <a:t>:</a:t>
            </a:r>
            <a:endParaRPr lang="vi-VN" smtClean="0"/>
          </a:p>
          <a:p>
            <a:endParaRPr lang="vi-VN"/>
          </a:p>
        </p:txBody>
      </p:sp>
      <p:pic>
        <p:nvPicPr>
          <p:cNvPr id="4" name="Picture 5" descr="D:\Khoa Noi\22366691_1472481602821298_4016969694683499582_n.jpg"/>
          <p:cNvPicPr>
            <a:picLocks noChangeAspect="1" noChangeArrowheads="1"/>
          </p:cNvPicPr>
          <p:nvPr/>
        </p:nvPicPr>
        <p:blipFill>
          <a:blip r:embed="rId2"/>
          <a:srcRect/>
          <a:stretch>
            <a:fillRect/>
          </a:stretch>
        </p:blipFill>
        <p:spPr bwMode="auto">
          <a:xfrm>
            <a:off x="7715250" y="0"/>
            <a:ext cx="1428750" cy="1319213"/>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p:txBody>
          <a:bodyPr/>
          <a:lstStyle/>
          <a:p>
            <a:r>
              <a:rPr lang="en-US" smtClean="0">
                <a:hlinkClick r:id="rId2" action="ppaction://hlinkfile"/>
              </a:rPr>
              <a:t>Quyết định 2957 </a:t>
            </a:r>
            <a:r>
              <a:rPr lang="en-US" smtClean="0"/>
              <a:t>Bộ Y tế  ngày 10/7/2020 </a:t>
            </a:r>
            <a:endParaRPr lang="vi-VN"/>
          </a:p>
        </p:txBody>
      </p:sp>
      <p:pic>
        <p:nvPicPr>
          <p:cNvPr id="4" name="Picture 5" descr="D:\Khoa Noi\22366691_1472481602821298_4016969694683499582_n.jpg"/>
          <p:cNvPicPr>
            <a:picLocks noChangeAspect="1" noChangeArrowheads="1"/>
          </p:cNvPicPr>
          <p:nvPr/>
        </p:nvPicPr>
        <p:blipFill>
          <a:blip r:embed="rId3"/>
          <a:srcRect/>
          <a:stretch>
            <a:fillRect/>
          </a:stretch>
        </p:blipFill>
        <p:spPr bwMode="auto">
          <a:xfrm>
            <a:off x="7715250" y="0"/>
            <a:ext cx="1428750" cy="13192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74638"/>
            <a:ext cx="7496204" cy="511156"/>
          </a:xfrm>
        </p:spPr>
        <p:txBody>
          <a:bodyPr>
            <a:normAutofit fontScale="90000"/>
          </a:bodyPr>
          <a:lstStyle/>
          <a:p>
            <a:r>
              <a:rPr lang="en-US" smtClean="0"/>
              <a:t>VI.PHÒNG BỆNH</a:t>
            </a:r>
            <a:endParaRPr lang="vi-VN"/>
          </a:p>
        </p:txBody>
      </p:sp>
      <p:sp>
        <p:nvSpPr>
          <p:cNvPr id="3" name="Content Placeholder 2"/>
          <p:cNvSpPr>
            <a:spLocks noGrp="1"/>
          </p:cNvSpPr>
          <p:nvPr>
            <p:ph sz="quarter" idx="1"/>
          </p:nvPr>
        </p:nvSpPr>
        <p:spPr>
          <a:xfrm>
            <a:off x="500034" y="785794"/>
            <a:ext cx="7424766" cy="5688158"/>
          </a:xfrm>
        </p:spPr>
        <p:txBody>
          <a:bodyPr>
            <a:normAutofit fontScale="85000" lnSpcReduction="20000"/>
          </a:bodyPr>
          <a:lstStyle/>
          <a:p>
            <a:pPr>
              <a:buNone/>
            </a:pPr>
            <a:r>
              <a:rPr lang="en-US" smtClean="0"/>
              <a:t>		- </a:t>
            </a:r>
            <a:r>
              <a:rPr lang="en-US" smtClean="0"/>
              <a:t>Tất cả người bệnh nghi bạch hầu phải được vào viện để cách ly cho đến khi có kết quả xét nghiệm vi khuẩn hai lần âm tính. Mỗi mẫu bệnh phẩm được lấy cách nhau 24 giờ và không quá 24 giờ sau khi điều trị kháng sinh. Nếu không có điều kiện làm xét nghiệm thì phải cách ly bệnh nhân sau 14 ngày điều trị kháng sinh.</a:t>
            </a:r>
            <a:endParaRPr lang="vi-VN" smtClean="0"/>
          </a:p>
          <a:p>
            <a:pPr>
              <a:buNone/>
            </a:pPr>
            <a:r>
              <a:rPr lang="en-US" smtClean="0"/>
              <a:t>		- </a:t>
            </a:r>
            <a:r>
              <a:rPr lang="en-US" smtClean="0"/>
              <a:t>Phòng bệnh bằng vắc-xin bạch hầu: trong chương trình tiêm chủng mở rộng quốc gia, dùng vắc-xin đa giá: bạch hầu - ho gà - uốn ván cho trẻ. Bắt đầu tiêm từ 2-3 tháng tuổi, tiêm 2 lần, mỗi lần 1ml cách nhau 1 tháng. Một năm sau nhắc lại mỗi một năm 1 lần cho đến 5 </a:t>
            </a:r>
            <a:r>
              <a:rPr lang="en-US" smtClean="0"/>
              <a:t>tuổi</a:t>
            </a:r>
            <a:r>
              <a:rPr lang="en-US" smtClean="0"/>
              <a:t>.</a:t>
            </a:r>
          </a:p>
          <a:p>
            <a:pPr>
              <a:buNone/>
            </a:pPr>
            <a:r>
              <a:rPr lang="en-US" smtClean="0"/>
              <a:t>	</a:t>
            </a:r>
            <a:r>
              <a:rPr lang="en-US" smtClean="0"/>
              <a:t>	- </a:t>
            </a:r>
            <a:r>
              <a:rPr lang="en-US" smtClean="0">
                <a:solidFill>
                  <a:srgbClr val="FF0000"/>
                </a:solidFill>
              </a:rPr>
              <a:t>Với người tiếp xúc: Xét nghiệm vi khuẩn và theo dõi trong vòng 7 ngày.</a:t>
            </a:r>
            <a:endParaRPr lang="vi-VN" smtClean="0">
              <a:solidFill>
                <a:srgbClr val="FF0000"/>
              </a:solidFill>
            </a:endParaRPr>
          </a:p>
          <a:p>
            <a:pPr>
              <a:buNone/>
            </a:pPr>
            <a:r>
              <a:rPr lang="en-US" smtClean="0"/>
              <a:t>		+ </a:t>
            </a:r>
            <a:r>
              <a:rPr lang="en-US" smtClean="0"/>
              <a:t>Tiêm 1 liều đơn benzathine penicillin (trẻ ≤ 5 tuổi 600.000 đơn vị; trẻ &gt; 5 tuổi 1.200.000 đơn vị).</a:t>
            </a:r>
            <a:endParaRPr lang="vi-VN" smtClean="0"/>
          </a:p>
          <a:p>
            <a:pPr>
              <a:buNone/>
            </a:pPr>
            <a:r>
              <a:rPr lang="en-US" smtClean="0"/>
              <a:t>		+ </a:t>
            </a:r>
            <a:r>
              <a:rPr lang="en-US" smtClean="0"/>
              <a:t>Hoặc uống Erythromycin (trẻ em 40mg/kg/ngày, 10mg/lần cách 6 giờ) trong 7 ngày. Người lớn 1g/ngày, 250mg/lần mỗi 6 giờ.</a:t>
            </a:r>
            <a:endParaRPr lang="vi-VN" smtClean="0"/>
          </a:p>
          <a:p>
            <a:pPr>
              <a:buNone/>
            </a:pPr>
            <a:r>
              <a:rPr lang="en-US" smtClean="0"/>
              <a:t>		+ </a:t>
            </a:r>
            <a:r>
              <a:rPr lang="en-US" smtClean="0"/>
              <a:t>Hoặc Azithromycin: trẻ em 10-12mg/kg 1 lần/ngày, tối đa 500mg/ngày. Điều trị trong 7 ngày. Người lớn: 500mg/ngày, trong 7 ngày.</a:t>
            </a:r>
            <a:endParaRPr lang="vi-VN" smtClean="0"/>
          </a:p>
          <a:p>
            <a:endParaRPr lang="vi-VN"/>
          </a:p>
        </p:txBody>
      </p:sp>
      <p:pic>
        <p:nvPicPr>
          <p:cNvPr id="4" name="Picture 5" descr="D:\Khoa Noi\22366691_1472481602821298_4016969694683499582_n.jpg"/>
          <p:cNvPicPr>
            <a:picLocks noChangeAspect="1" noChangeArrowheads="1"/>
          </p:cNvPicPr>
          <p:nvPr/>
        </p:nvPicPr>
        <p:blipFill>
          <a:blip r:embed="rId2"/>
          <a:srcRect/>
          <a:stretch>
            <a:fillRect/>
          </a:stretch>
        </p:blipFill>
        <p:spPr bwMode="auto">
          <a:xfrm>
            <a:off x="7500958" y="0"/>
            <a:ext cx="1428750" cy="1319213"/>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WordArt 3"/>
          <p:cNvSpPr>
            <a:spLocks noChangeArrowheads="1" noChangeShapeType="1" noTextEdit="1"/>
          </p:cNvSpPr>
          <p:nvPr/>
        </p:nvSpPr>
        <p:spPr bwMode="gray">
          <a:xfrm>
            <a:off x="2285984" y="1857364"/>
            <a:ext cx="5429288" cy="1214446"/>
          </a:xfrm>
          <a:prstGeom prst="rect">
            <a:avLst/>
          </a:prstGeom>
        </p:spPr>
        <p:txBody>
          <a:bodyPr wrap="none" fromWordArt="1">
            <a:prstTxWarp prst="textDeflate">
              <a:avLst>
                <a:gd name="adj" fmla="val 0"/>
              </a:avLst>
            </a:prstTxWarp>
          </a:bodyPr>
          <a:lstStyle/>
          <a:p>
            <a:pPr algn="ctr"/>
            <a:r>
              <a:rPr lang="vi-VN" sz="5400" b="1" kern="10">
                <a:ln w="28575">
                  <a:solidFill>
                    <a:schemeClr val="bg1"/>
                  </a:solidFill>
                  <a:round/>
                  <a:headEnd/>
                  <a:tailEnd/>
                </a:ln>
                <a:gradFill rotWithShape="1">
                  <a:gsLst>
                    <a:gs pos="0">
                      <a:schemeClr val="tx1"/>
                    </a:gs>
                    <a:gs pos="100000">
                      <a:schemeClr val="hlink"/>
                    </a:gs>
                  </a:gsLst>
                  <a:lin ang="5400000" scaled="1"/>
                </a:gradFill>
                <a:effectLst>
                  <a:outerShdw dist="71842" dir="2700000" algn="ctr" rotWithShape="0">
                    <a:schemeClr val="bg2">
                      <a:alpha val="50000"/>
                    </a:schemeClr>
                  </a:outerShdw>
                </a:effectLst>
                <a:latin typeface="Verdana"/>
                <a:ea typeface="Verdana"/>
                <a:cs typeface="Verdana"/>
              </a:rPr>
              <a:t>Thank You !</a:t>
            </a:r>
          </a:p>
        </p:txBody>
      </p:sp>
      <p:pic>
        <p:nvPicPr>
          <p:cNvPr id="48131" name="Picture 5" descr="D:\Khoa Noi\22366691_1472481602821298_4016969694683499582_n.jpg"/>
          <p:cNvPicPr>
            <a:picLocks noChangeAspect="1" noChangeArrowheads="1"/>
          </p:cNvPicPr>
          <p:nvPr/>
        </p:nvPicPr>
        <p:blipFill>
          <a:blip r:embed="rId2"/>
          <a:srcRect/>
          <a:stretch>
            <a:fillRect/>
          </a:stretch>
        </p:blipFill>
        <p:spPr bwMode="auto">
          <a:xfrm>
            <a:off x="7643812" y="0"/>
            <a:ext cx="1500188" cy="13858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MỤC TIÊU:</a:t>
            </a:r>
            <a:endParaRPr lang="vi-VN"/>
          </a:p>
        </p:txBody>
      </p:sp>
      <p:sp>
        <p:nvSpPr>
          <p:cNvPr id="3" name="Content Placeholder 2"/>
          <p:cNvSpPr>
            <a:spLocks noGrp="1"/>
          </p:cNvSpPr>
          <p:nvPr>
            <p:ph sz="quarter" idx="1"/>
          </p:nvPr>
        </p:nvSpPr>
        <p:spPr/>
        <p:txBody>
          <a:bodyPr/>
          <a:lstStyle/>
          <a:p>
            <a:r>
              <a:rPr lang="en-US" smtClean="0"/>
              <a:t>1. ĐẠI CƯƠNG - BỆNH NGUYÊN</a:t>
            </a:r>
          </a:p>
          <a:p>
            <a:r>
              <a:rPr lang="en-US" smtClean="0"/>
              <a:t>2. LÂM SÀNG</a:t>
            </a:r>
          </a:p>
          <a:p>
            <a:r>
              <a:rPr lang="en-US" smtClean="0"/>
              <a:t>3. CHẨN ĐOÁN XÁC ĐỊNH</a:t>
            </a:r>
          </a:p>
          <a:p>
            <a:r>
              <a:rPr lang="en-US" smtClean="0"/>
              <a:t>4. ĐiỀU TRỊ</a:t>
            </a:r>
          </a:p>
          <a:p>
            <a:r>
              <a:rPr lang="en-US" smtClean="0"/>
              <a:t>5. DỰ PHÒNG</a:t>
            </a:r>
            <a:endParaRPr lang="vi-VN"/>
          </a:p>
        </p:txBody>
      </p:sp>
      <p:pic>
        <p:nvPicPr>
          <p:cNvPr id="4" name="Picture 5" descr="D:\Khoa Noi\22366691_1472481602821298_4016969694683499582_n.jpg"/>
          <p:cNvPicPr>
            <a:picLocks noChangeAspect="1" noChangeArrowheads="1"/>
          </p:cNvPicPr>
          <p:nvPr/>
        </p:nvPicPr>
        <p:blipFill>
          <a:blip r:embed="rId2"/>
          <a:srcRect/>
          <a:stretch>
            <a:fillRect/>
          </a:stretch>
        </p:blipFill>
        <p:spPr bwMode="auto">
          <a:xfrm>
            <a:off x="7500958" y="0"/>
            <a:ext cx="1428750" cy="1319213"/>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0"/>
            <a:ext cx="6858048" cy="714356"/>
          </a:xfrm>
        </p:spPr>
        <p:txBody>
          <a:bodyPr/>
          <a:lstStyle/>
          <a:p>
            <a:r>
              <a:rPr lang="en-US" smtClean="0"/>
              <a:t>I. ĐẠI CƯƠNG – BỆNH NGUYÊN</a:t>
            </a:r>
            <a:endParaRPr lang="vi-VN"/>
          </a:p>
        </p:txBody>
      </p:sp>
      <p:sp>
        <p:nvSpPr>
          <p:cNvPr id="3" name="Content Placeholder 2"/>
          <p:cNvSpPr>
            <a:spLocks noGrp="1"/>
          </p:cNvSpPr>
          <p:nvPr>
            <p:ph sz="quarter" idx="1"/>
          </p:nvPr>
        </p:nvSpPr>
        <p:spPr>
          <a:xfrm>
            <a:off x="500034" y="785794"/>
            <a:ext cx="7929618" cy="5688158"/>
          </a:xfrm>
        </p:spPr>
        <p:txBody>
          <a:bodyPr>
            <a:normAutofit/>
          </a:bodyPr>
          <a:lstStyle/>
          <a:p>
            <a:r>
              <a:rPr lang="en-US" sz="2800" smtClean="0"/>
              <a:t>Bệnh bạch hầu là bệnh nhiễm trùng - nhiễm độc, lây theo đường hô hấp và có khả năng gây dịch, do trực khuẩn </a:t>
            </a:r>
            <a:r>
              <a:rPr lang="en-US" sz="2800" i="1" smtClean="0"/>
              <a:t>Corynebacterium </a:t>
            </a:r>
            <a:r>
              <a:rPr lang="en-US" sz="2800" i="1" smtClean="0"/>
              <a:t>diphtheriae.</a:t>
            </a:r>
          </a:p>
          <a:p>
            <a:r>
              <a:rPr lang="en-US" sz="2800" smtClean="0"/>
              <a:t>Bệnh thường găp ở trẻ em &lt; </a:t>
            </a:r>
            <a:r>
              <a:rPr lang="en-US" sz="2800" smtClean="0"/>
              <a:t>15 </a:t>
            </a:r>
            <a:r>
              <a:rPr lang="en-US" sz="2800" smtClean="0"/>
              <a:t>, </a:t>
            </a:r>
            <a:r>
              <a:rPr lang="en-US" sz="2800" smtClean="0"/>
              <a:t>thương tổn đường hô hấp trên (mũi, họng, thanh quản) tạo giả mạc dai dính, khó bóc tách và sinh ra ngoại </a:t>
            </a:r>
            <a:r>
              <a:rPr lang="en-US" sz="2800" smtClean="0"/>
              <a:t>độc </a:t>
            </a:r>
            <a:r>
              <a:rPr lang="en-US" sz="2800" smtClean="0"/>
              <a:t>tố, </a:t>
            </a:r>
            <a:r>
              <a:rPr lang="en-US" sz="2800" smtClean="0"/>
              <a:t>tử vong cao do tắc đường thở và viêm cơ tim</a:t>
            </a:r>
            <a:r>
              <a:rPr lang="en-US" sz="2800" smtClean="0"/>
              <a:t>. </a:t>
            </a:r>
            <a:endParaRPr lang="en-US" sz="2800" smtClean="0"/>
          </a:p>
          <a:p>
            <a:r>
              <a:rPr lang="en-US" sz="2800" smtClean="0"/>
              <a:t>Bệnh có thuốc điều trị đặc hiệu bằng kháng sinh và kháng độc tố bạch hầu (SAD) và có thể dự phòng bệnh bằng vắc-xin.</a:t>
            </a:r>
            <a:endParaRPr lang="vi-VN" sz="2800" smtClean="0"/>
          </a:p>
          <a:p>
            <a:endParaRPr lang="vi-VN" sz="2800"/>
          </a:p>
        </p:txBody>
      </p:sp>
      <p:pic>
        <p:nvPicPr>
          <p:cNvPr id="4" name="Picture 5" descr="D:\Khoa Noi\22366691_1472481602821298_4016969694683499582_n.jpg"/>
          <p:cNvPicPr>
            <a:picLocks noChangeAspect="1" noChangeArrowheads="1"/>
          </p:cNvPicPr>
          <p:nvPr/>
        </p:nvPicPr>
        <p:blipFill>
          <a:blip r:embed="rId2"/>
          <a:srcRect/>
          <a:stretch>
            <a:fillRect/>
          </a:stretch>
        </p:blipFill>
        <p:spPr bwMode="auto">
          <a:xfrm>
            <a:off x="7715250" y="0"/>
            <a:ext cx="1428750" cy="1319213"/>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smtClean="0"/>
              <a:t>giả mạc dai dính, khó bóc tách</a:t>
            </a:r>
            <a:endParaRPr lang="vi-VN"/>
          </a:p>
        </p:txBody>
      </p:sp>
      <p:pic>
        <p:nvPicPr>
          <p:cNvPr id="4" name="Picture 7"/>
          <p:cNvPicPr>
            <a:picLocks noGrp="1" noChangeAspect="1"/>
          </p:cNvPicPr>
          <p:nvPr>
            <p:ph sz="quarter" idx="1"/>
          </p:nvPr>
        </p:nvPicPr>
        <p:blipFill>
          <a:blip r:embed="rId2"/>
          <a:stretch>
            <a:fillRect/>
          </a:stretch>
        </p:blipFill>
        <p:spPr>
          <a:xfrm>
            <a:off x="2071670" y="1554023"/>
            <a:ext cx="5143536" cy="4116528"/>
          </a:xfrm>
          <a:prstGeom prst="rect">
            <a:avLst/>
          </a:prstGeom>
        </p:spPr>
      </p:pic>
      <p:pic>
        <p:nvPicPr>
          <p:cNvPr id="5" name="Picture 5" descr="D:\Khoa Noi\22366691_1472481602821298_4016969694683499582_n.jpg"/>
          <p:cNvPicPr>
            <a:picLocks noChangeAspect="1" noChangeArrowheads="1"/>
          </p:cNvPicPr>
          <p:nvPr/>
        </p:nvPicPr>
        <p:blipFill>
          <a:blip r:embed="rId3"/>
          <a:srcRect/>
          <a:stretch>
            <a:fillRect/>
          </a:stretch>
        </p:blipFill>
        <p:spPr bwMode="auto">
          <a:xfrm>
            <a:off x="7715250" y="0"/>
            <a:ext cx="1428750" cy="13192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0"/>
            <a:ext cx="7496204" cy="785794"/>
          </a:xfrm>
        </p:spPr>
        <p:txBody>
          <a:bodyPr>
            <a:normAutofit/>
          </a:bodyPr>
          <a:lstStyle/>
          <a:p>
            <a:r>
              <a:rPr lang="en-US" smtClean="0"/>
              <a:t>II.LÂM SÀNG</a:t>
            </a:r>
            <a:endParaRPr lang="vi-VN"/>
          </a:p>
        </p:txBody>
      </p:sp>
      <p:sp>
        <p:nvSpPr>
          <p:cNvPr id="3" name="Content Placeholder 2"/>
          <p:cNvSpPr>
            <a:spLocks noGrp="1"/>
          </p:cNvSpPr>
          <p:nvPr>
            <p:ph sz="quarter" idx="1"/>
          </p:nvPr>
        </p:nvSpPr>
        <p:spPr>
          <a:xfrm>
            <a:off x="500034" y="714356"/>
            <a:ext cx="7424766" cy="5759596"/>
          </a:xfrm>
        </p:spPr>
        <p:txBody>
          <a:bodyPr>
            <a:normAutofit fontScale="62500" lnSpcReduction="20000"/>
          </a:bodyPr>
          <a:lstStyle/>
          <a:p>
            <a:r>
              <a:rPr lang="en-US" sz="2900" smtClean="0"/>
              <a:t>Hay gặp nhất là bạch hầu họng (70%), bạch hầu thanh quản (20-30%), bạch hầu mũi (4%), bạch hầu mắt (3-8%), bạch hầu da...</a:t>
            </a:r>
            <a:endParaRPr lang="vi-VN" sz="2900" smtClean="0"/>
          </a:p>
          <a:p>
            <a:pPr marL="457200" indent="-457200">
              <a:buAutoNum type="arabicPeriod"/>
            </a:pPr>
            <a:r>
              <a:rPr lang="en-US" sz="2900" smtClean="0"/>
              <a:t>BẠCH HẦU HỌNG: </a:t>
            </a:r>
          </a:p>
          <a:p>
            <a:r>
              <a:rPr lang="en-US" sz="2900" b="1" i="1" smtClean="0"/>
              <a:t>1.1</a:t>
            </a:r>
            <a:r>
              <a:rPr lang="en-US" sz="2900" b="1" i="1" smtClean="0"/>
              <a:t>. Thời gian ủ bệnh: </a:t>
            </a:r>
            <a:r>
              <a:rPr lang="en-US" sz="2900" smtClean="0"/>
              <a:t>từ 2-5 ngày, không có triệu chứng lâm sàng.</a:t>
            </a:r>
            <a:endParaRPr lang="vi-VN" sz="2900" smtClean="0"/>
          </a:p>
          <a:p>
            <a:r>
              <a:rPr lang="en-US" sz="2900" b="1" i="1" smtClean="0"/>
              <a:t>1.2</a:t>
            </a:r>
            <a:r>
              <a:rPr lang="en-US" sz="2900" b="1" i="1" smtClean="0"/>
              <a:t>. Thời kỳ khởi phát:</a:t>
            </a:r>
            <a:endParaRPr lang="vi-VN" sz="2900" smtClean="0"/>
          </a:p>
          <a:p>
            <a:r>
              <a:rPr lang="en-US" sz="2900" smtClean="0"/>
              <a:t>- Người bệnh thường sốt 37,5</a:t>
            </a:r>
            <a:r>
              <a:rPr lang="en-US" sz="2900" baseline="30000" smtClean="0"/>
              <a:t>o</a:t>
            </a:r>
            <a:r>
              <a:rPr lang="en-US" sz="2900" smtClean="0"/>
              <a:t> - 38</a:t>
            </a:r>
            <a:r>
              <a:rPr lang="en-US" sz="2900" baseline="30000" smtClean="0"/>
              <a:t>o</a:t>
            </a:r>
            <a:r>
              <a:rPr lang="en-US" sz="2900" smtClean="0"/>
              <a:t>C, đau họng, khó chịu, mệt, ăn kém, </a:t>
            </a:r>
            <a:r>
              <a:rPr lang="en-US" sz="2900" smtClean="0">
                <a:solidFill>
                  <a:srgbClr val="FF0000"/>
                </a:solidFill>
              </a:rPr>
              <a:t>da hơi xanh</a:t>
            </a:r>
            <a:r>
              <a:rPr lang="en-US" sz="2900" smtClean="0"/>
              <a:t>, sổ mũi một bên hoặc 2 bên có thể lẫn máu.</a:t>
            </a:r>
            <a:endParaRPr lang="vi-VN" sz="2900" smtClean="0"/>
          </a:p>
          <a:p>
            <a:r>
              <a:rPr lang="en-US" sz="2900" smtClean="0"/>
              <a:t>- Khám họng: Họng hơi đỏ, </a:t>
            </a:r>
            <a:r>
              <a:rPr lang="en-US" sz="2900" smtClean="0">
                <a:solidFill>
                  <a:srgbClr val="FF0000"/>
                </a:solidFill>
              </a:rPr>
              <a:t>a-my-dan có điểm trắng mờ dạng giả mạc </a:t>
            </a:r>
            <a:r>
              <a:rPr lang="en-US" sz="2900" smtClean="0"/>
              <a:t>ở một bên. Sờ thấy hạch cổ nhỏ, di động, không đau.</a:t>
            </a:r>
            <a:endParaRPr lang="vi-VN" sz="2900" smtClean="0"/>
          </a:p>
          <a:p>
            <a:r>
              <a:rPr lang="en-US" sz="2900" b="1" i="1" smtClean="0"/>
              <a:t>1.3</a:t>
            </a:r>
            <a:r>
              <a:rPr lang="en-US" sz="2900" b="1" i="1" smtClean="0"/>
              <a:t>. Thời kỳ toàn phát: </a:t>
            </a:r>
            <a:r>
              <a:rPr lang="en-US" sz="2900" smtClean="0"/>
              <a:t>Vào ngày thứ 2-3 của bệnh.</a:t>
            </a:r>
            <a:endParaRPr lang="vi-VN" sz="2900" smtClean="0"/>
          </a:p>
          <a:p>
            <a:r>
              <a:rPr lang="en-US" sz="2900" smtClean="0"/>
              <a:t>- Toàn thân: Người bệnh sốt 38</a:t>
            </a:r>
            <a:r>
              <a:rPr lang="en-US" sz="2900" baseline="30000" smtClean="0"/>
              <a:t>o</a:t>
            </a:r>
            <a:r>
              <a:rPr lang="en-US" sz="2900" smtClean="0"/>
              <a:t> - 38,5</a:t>
            </a:r>
            <a:r>
              <a:rPr lang="en-US" sz="2900" baseline="30000" smtClean="0"/>
              <a:t>o</a:t>
            </a:r>
            <a:r>
              <a:rPr lang="en-US" sz="2900" smtClean="0"/>
              <a:t>, nuốt đau, </a:t>
            </a:r>
            <a:r>
              <a:rPr lang="en-US" sz="2900" smtClean="0">
                <a:solidFill>
                  <a:srgbClr val="FF0000"/>
                </a:solidFill>
              </a:rPr>
              <a:t>da xanh tái, mệt nhiều, chán ăn, mạch nhanh, huyết áp hơi hạ.</a:t>
            </a:r>
            <a:endParaRPr lang="vi-VN" sz="2900" smtClean="0">
              <a:solidFill>
                <a:srgbClr val="FF0000"/>
              </a:solidFill>
            </a:endParaRPr>
          </a:p>
          <a:p>
            <a:r>
              <a:rPr lang="en-US" sz="2900" smtClean="0"/>
              <a:t>- Khám họng: có giả mạc lan tràn ở một bên hoặc 2 bên a-my-dan; trường hợp nặng giả mạc lan trùm lưỡi gà và màn hầu. Giả mạc lúc đầu trắng ngà, sau ngả màu hơi vàng nhạt, dính chặt vào niêm mạc, bóc tách gây chảy máu, nếu bóc tách thì vài giờ sau mọc lại rất nhanh; giả mạc dai, không tan trong nước, niêm mạc quanh giả mạc bình thường.</a:t>
            </a:r>
            <a:endParaRPr lang="vi-VN" sz="2900" smtClean="0"/>
          </a:p>
          <a:p>
            <a:r>
              <a:rPr lang="en-US" sz="2900" smtClean="0"/>
              <a:t>- Hạch góc hàm sưng đau. Bệnh nhân sổ mũi nhiều, nước mũi trắng hoặc lẫn mủ.</a:t>
            </a:r>
            <a:endParaRPr lang="vi-VN" sz="2900" smtClean="0"/>
          </a:p>
          <a:p>
            <a:pPr marL="457200" indent="-457200">
              <a:buAutoNum type="arabicPeriod"/>
            </a:pPr>
            <a:endParaRPr lang="vi-VN"/>
          </a:p>
        </p:txBody>
      </p:sp>
      <p:pic>
        <p:nvPicPr>
          <p:cNvPr id="4" name="Picture 5" descr="D:\Khoa Noi\22366691_1472481602821298_4016969694683499582_n.jpg"/>
          <p:cNvPicPr>
            <a:picLocks noChangeAspect="1" noChangeArrowheads="1"/>
          </p:cNvPicPr>
          <p:nvPr/>
        </p:nvPicPr>
        <p:blipFill>
          <a:blip r:embed="rId2"/>
          <a:srcRect/>
          <a:stretch>
            <a:fillRect/>
          </a:stretch>
        </p:blipFill>
        <p:spPr bwMode="auto">
          <a:xfrm>
            <a:off x="7715250" y="0"/>
            <a:ext cx="1428750" cy="13192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2" name="Picture 212"/>
          <p:cNvPicPr>
            <a:picLocks noChangeAspect="1"/>
          </p:cNvPicPr>
          <p:nvPr/>
        </p:nvPicPr>
        <p:blipFill>
          <a:blip r:embed="rId2"/>
          <a:stretch>
            <a:fillRect/>
          </a:stretch>
        </p:blipFill>
        <p:spPr>
          <a:xfrm>
            <a:off x="0" y="0"/>
            <a:ext cx="9144000" cy="6858000"/>
          </a:xfrm>
          <a:prstGeom prst="rect">
            <a:avLst/>
          </a:prstGeom>
        </p:spPr>
      </p:pic>
      <p:sp>
        <p:nvSpPr>
          <p:cNvPr id="2" name="TextBox 212"/>
          <p:cNvSpPr txBox="1"/>
          <p:nvPr/>
        </p:nvSpPr>
        <p:spPr>
          <a:xfrm>
            <a:off x="4968875" y="5763501"/>
            <a:ext cx="1490309" cy="274320"/>
          </a:xfrm>
          <a:prstGeom prst="rect">
            <a:avLst/>
          </a:prstGeom>
          <a:noFill/>
        </p:spPr>
        <p:txBody>
          <a:bodyPr wrap="square" lIns="0" tIns="0" rIns="0" bIns="0" rtlCol="0">
            <a:spAutoFit/>
          </a:bodyPr>
          <a:lstStyle/>
          <a:p>
            <a:pPr marL="0">
              <a:lnSpc>
                <a:spcPct val="100000"/>
              </a:lnSpc>
            </a:pPr>
            <a:r>
              <a:rPr lang="en-US" altLang="zh-CN" sz="1800" spc="-15" dirty="0">
                <a:solidFill>
                  <a:srgbClr val="000000"/>
                </a:solidFill>
                <a:latin typeface="Arial"/>
                <a:ea typeface="Arial"/>
              </a:rPr>
              <a:t>Hình</a:t>
            </a:r>
            <a:r>
              <a:rPr lang="en-US" altLang="zh-CN" sz="1800" spc="-20" dirty="0">
                <a:solidFill>
                  <a:srgbClr val="000000"/>
                </a:solidFill>
                <a:latin typeface="Arial"/>
                <a:cs typeface="Arial"/>
              </a:rPr>
              <a:t> </a:t>
            </a:r>
            <a:r>
              <a:rPr lang="en-US" altLang="zh-CN" sz="1800" spc="-15" dirty="0">
                <a:solidFill>
                  <a:srgbClr val="000000"/>
                </a:solidFill>
                <a:latin typeface="Arial"/>
                <a:ea typeface="Arial"/>
              </a:rPr>
              <a:t>119-120</a:t>
            </a:r>
          </a:p>
        </p:txBody>
      </p:sp>
      <p:pic>
        <p:nvPicPr>
          <p:cNvPr id="4" name="Picture 5" descr="D:\Khoa Noi\22366691_1472481602821298_4016969694683499582_n.jpg"/>
          <p:cNvPicPr>
            <a:picLocks noChangeAspect="1" noChangeArrowheads="1"/>
          </p:cNvPicPr>
          <p:nvPr/>
        </p:nvPicPr>
        <p:blipFill>
          <a:blip r:embed="rId3"/>
          <a:srcRect/>
          <a:stretch>
            <a:fillRect/>
          </a:stretch>
        </p:blipFill>
        <p:spPr bwMode="auto">
          <a:xfrm>
            <a:off x="7715250" y="0"/>
            <a:ext cx="1428750" cy="1319213"/>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74638"/>
            <a:ext cx="7496204" cy="439718"/>
          </a:xfrm>
        </p:spPr>
        <p:txBody>
          <a:bodyPr>
            <a:normAutofit fontScale="90000"/>
          </a:bodyPr>
          <a:lstStyle/>
          <a:p>
            <a:r>
              <a:rPr lang="en-US" smtClean="0"/>
              <a:t>II.LÂM </a:t>
            </a:r>
            <a:r>
              <a:rPr lang="en-US" smtClean="0"/>
              <a:t>SÀNG (TT)</a:t>
            </a:r>
            <a:endParaRPr lang="vi-VN"/>
          </a:p>
        </p:txBody>
      </p:sp>
      <p:sp>
        <p:nvSpPr>
          <p:cNvPr id="3" name="Content Placeholder 2"/>
          <p:cNvSpPr>
            <a:spLocks noGrp="1"/>
          </p:cNvSpPr>
          <p:nvPr>
            <p:ph sz="quarter" idx="1"/>
          </p:nvPr>
        </p:nvSpPr>
        <p:spPr>
          <a:xfrm>
            <a:off x="428596" y="785794"/>
            <a:ext cx="7496204" cy="5688158"/>
          </a:xfrm>
        </p:spPr>
        <p:txBody>
          <a:bodyPr/>
          <a:lstStyle/>
          <a:p>
            <a:r>
              <a:rPr lang="en-US" sz="3200" b="1" smtClean="0"/>
              <a:t>2. Bạch hầu ác tính</a:t>
            </a:r>
            <a:endParaRPr lang="vi-VN" sz="3200" smtClean="0"/>
          </a:p>
          <a:p>
            <a:pPr>
              <a:buNone/>
            </a:pPr>
            <a:r>
              <a:rPr lang="en-US" sz="3200" smtClean="0"/>
              <a:t>		Có </a:t>
            </a:r>
            <a:r>
              <a:rPr lang="en-US" sz="3200" smtClean="0"/>
              <a:t>thể xuất hiện sớm ngày 3-7 ngày đầu của bệnh. Bệnh cảnh </a:t>
            </a:r>
            <a:r>
              <a:rPr lang="en-US" sz="3200" smtClean="0">
                <a:solidFill>
                  <a:srgbClr val="FF0000"/>
                </a:solidFill>
              </a:rPr>
              <a:t>nhiễm trùng nhiễm độc nặng</a:t>
            </a:r>
            <a:r>
              <a:rPr lang="en-US" sz="3200" smtClean="0"/>
              <a:t> sốt cao 39-40oC, giả mạc lan rộng, khắp hầu họng và môi. Hạch cổ sưng to biến dạng dẫn đến </a:t>
            </a:r>
            <a:r>
              <a:rPr lang="en-US" sz="3200" smtClean="0">
                <a:solidFill>
                  <a:srgbClr val="FF0000"/>
                </a:solidFill>
              </a:rPr>
              <a:t>hình</a:t>
            </a:r>
            <a:r>
              <a:rPr lang="en-US" sz="3200" smtClean="0"/>
              <a:t> </a:t>
            </a:r>
            <a:r>
              <a:rPr lang="en-US" sz="3200" smtClean="0">
                <a:solidFill>
                  <a:srgbClr val="FF0000"/>
                </a:solidFill>
              </a:rPr>
              <a:t>cổ bạnh</a:t>
            </a:r>
            <a:r>
              <a:rPr lang="en-US" sz="3200" smtClean="0"/>
              <a:t>, có nhiều biến chứng sớm viêm cơ tim, suy thận và tổn thương thần kinh.</a:t>
            </a:r>
            <a:endParaRPr lang="vi-VN" sz="3200" smtClean="0"/>
          </a:p>
          <a:p>
            <a:endParaRPr lang="vi-VN"/>
          </a:p>
        </p:txBody>
      </p:sp>
      <p:pic>
        <p:nvPicPr>
          <p:cNvPr id="4" name="Picture 5" descr="D:\Khoa Noi\22366691_1472481602821298_4016969694683499582_n.jpg"/>
          <p:cNvPicPr>
            <a:picLocks noChangeAspect="1" noChangeArrowheads="1"/>
          </p:cNvPicPr>
          <p:nvPr/>
        </p:nvPicPr>
        <p:blipFill>
          <a:blip r:embed="rId2"/>
          <a:srcRect/>
          <a:stretch>
            <a:fillRect/>
          </a:stretch>
        </p:blipFill>
        <p:spPr bwMode="auto">
          <a:xfrm>
            <a:off x="7715250" y="0"/>
            <a:ext cx="1428750" cy="1319213"/>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4" name="Picture 214"/>
          <p:cNvPicPr>
            <a:picLocks noChangeAspect="1"/>
          </p:cNvPicPr>
          <p:nvPr/>
        </p:nvPicPr>
        <p:blipFill>
          <a:blip r:embed="rId2"/>
          <a:stretch>
            <a:fillRect/>
          </a:stretch>
        </p:blipFill>
        <p:spPr>
          <a:xfrm>
            <a:off x="0" y="0"/>
            <a:ext cx="9144000" cy="6858000"/>
          </a:xfrm>
          <a:prstGeom prst="rect">
            <a:avLst/>
          </a:prstGeom>
        </p:spPr>
      </p:pic>
      <p:sp>
        <p:nvSpPr>
          <p:cNvPr id="2" name="TextBox 214"/>
          <p:cNvSpPr txBox="1"/>
          <p:nvPr/>
        </p:nvSpPr>
        <p:spPr>
          <a:xfrm>
            <a:off x="6416928" y="5615632"/>
            <a:ext cx="1051264" cy="274320"/>
          </a:xfrm>
          <a:prstGeom prst="rect">
            <a:avLst/>
          </a:prstGeom>
          <a:noFill/>
        </p:spPr>
        <p:txBody>
          <a:bodyPr wrap="square" lIns="0" tIns="0" rIns="0" bIns="0" rtlCol="0">
            <a:spAutoFit/>
          </a:bodyPr>
          <a:lstStyle/>
          <a:p>
            <a:pPr marL="0">
              <a:lnSpc>
                <a:spcPct val="100000"/>
              </a:lnSpc>
            </a:pPr>
            <a:r>
              <a:rPr lang="en-US" altLang="zh-CN" sz="1800" spc="-5" dirty="0">
                <a:solidFill>
                  <a:srgbClr val="000000"/>
                </a:solidFill>
                <a:latin typeface="Arial"/>
                <a:ea typeface="Arial"/>
              </a:rPr>
              <a:t>Hình</a:t>
            </a:r>
            <a:r>
              <a:rPr lang="en-US" altLang="zh-CN" sz="1800" spc="-20" dirty="0">
                <a:solidFill>
                  <a:srgbClr val="000000"/>
                </a:solidFill>
                <a:latin typeface="Arial"/>
                <a:cs typeface="Arial"/>
              </a:rPr>
              <a:t> </a:t>
            </a:r>
            <a:r>
              <a:rPr lang="en-US" altLang="zh-CN" sz="1800" dirty="0">
                <a:solidFill>
                  <a:srgbClr val="000000"/>
                </a:solidFill>
                <a:latin typeface="Arial"/>
                <a:ea typeface="Arial"/>
              </a:rPr>
              <a:t>121</a:t>
            </a:r>
          </a:p>
        </p:txBody>
      </p:sp>
      <p:pic>
        <p:nvPicPr>
          <p:cNvPr id="4" name="Picture 5" descr="D:\Khoa Noi\22366691_1472481602821298_4016969694683499582_n.jpg"/>
          <p:cNvPicPr>
            <a:picLocks noChangeAspect="1" noChangeArrowheads="1"/>
          </p:cNvPicPr>
          <p:nvPr/>
        </p:nvPicPr>
        <p:blipFill>
          <a:blip r:embed="rId3"/>
          <a:srcRect/>
          <a:stretch>
            <a:fillRect/>
          </a:stretch>
        </p:blipFill>
        <p:spPr bwMode="auto">
          <a:xfrm>
            <a:off x="7715250" y="0"/>
            <a:ext cx="1428750" cy="1319213"/>
          </a:xfrm>
          <a:prstGeom prst="rect">
            <a:avLst/>
          </a:prstGeom>
          <a:noFill/>
          <a:ln w="9525">
            <a:noFill/>
            <a:miter lim="800000"/>
            <a:headEnd/>
            <a:tailEnd/>
          </a:ln>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100</TotalTime>
  <Words>293</Words>
  <Application>Microsoft Office PowerPoint</Application>
  <PresentationFormat>On-screen Show (4:3)</PresentationFormat>
  <Paragraphs>107</Paragraphs>
  <Slides>21</Slides>
  <Notes>0</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Oriel</vt:lpstr>
      <vt:lpstr>BỆNH BẠCH HẦU </vt:lpstr>
      <vt:lpstr>Slide 2</vt:lpstr>
      <vt:lpstr>MỤC TIÊU:</vt:lpstr>
      <vt:lpstr>I. ĐẠI CƯƠNG – BỆNH NGUYÊN</vt:lpstr>
      <vt:lpstr>giả mạc dai dính, khó bóc tách</vt:lpstr>
      <vt:lpstr>II.LÂM SÀNG</vt:lpstr>
      <vt:lpstr>Slide 7</vt:lpstr>
      <vt:lpstr>II.LÂM SÀNG (TT)</vt:lpstr>
      <vt:lpstr>Slide 9</vt:lpstr>
      <vt:lpstr>Slide 10</vt:lpstr>
      <vt:lpstr>II.LÂM SÀNG (TT)</vt:lpstr>
      <vt:lpstr>III. CẬN LÂM SÀNG</vt:lpstr>
      <vt:lpstr>IV. CHẨN ĐOÁN</vt:lpstr>
      <vt:lpstr>IV. CHẨN ĐOÁN ( tt)</vt:lpstr>
      <vt:lpstr>Slide 15</vt:lpstr>
      <vt:lpstr>V. ĐiỀU TRỊ:</vt:lpstr>
      <vt:lpstr>V. ĐiỀU TRỊ (tt) </vt:lpstr>
      <vt:lpstr>V. ĐiỀU TRỊ (tt) </vt:lpstr>
      <vt:lpstr>V. ĐiỀU TRỊ (tt) </vt:lpstr>
      <vt:lpstr>VI.PHÒNG BỆNH</vt:lpstr>
      <vt:lpstr>Slide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BỆNH BẠCH HẦU </dc:title>
  <dc:creator>KIM TAM</dc:creator>
  <cp:lastModifiedBy>KIM TAM</cp:lastModifiedBy>
  <cp:revision>30</cp:revision>
  <dcterms:created xsi:type="dcterms:W3CDTF">2020-07-21T12:19:48Z</dcterms:created>
  <dcterms:modified xsi:type="dcterms:W3CDTF">2020-07-22T11:24:14Z</dcterms:modified>
</cp:coreProperties>
</file>