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5" r:id="rId4"/>
    <p:sldId id="262" r:id="rId5"/>
    <p:sldId id="259" r:id="rId6"/>
    <p:sldId id="258" r:id="rId7"/>
    <p:sldId id="260" r:id="rId8"/>
    <p:sldId id="261" r:id="rId9"/>
    <p:sldId id="263" r:id="rId10"/>
    <p:sldId id="264" r:id="rId11"/>
    <p:sldId id="265" r:id="rId12"/>
    <p:sldId id="277" r:id="rId13"/>
    <p:sldId id="266" r:id="rId14"/>
    <p:sldId id="267" r:id="rId15"/>
    <p:sldId id="276" r:id="rId16"/>
    <p:sldId id="279" r:id="rId17"/>
    <p:sldId id="274" r:id="rId18"/>
    <p:sldId id="278" r:id="rId19"/>
    <p:sldId id="273" r:id="rId20"/>
    <p:sldId id="268" r:id="rId21"/>
    <p:sldId id="281" r:id="rId22"/>
    <p:sldId id="282" r:id="rId23"/>
    <p:sldId id="269" r:id="rId24"/>
    <p:sldId id="270" r:id="rId25"/>
    <p:sldId id="297" r:id="rId26"/>
    <p:sldId id="271" r:id="rId27"/>
    <p:sldId id="290" r:id="rId28"/>
    <p:sldId id="280" r:id="rId29"/>
    <p:sldId id="283" r:id="rId30"/>
    <p:sldId id="272" r:id="rId31"/>
    <p:sldId id="284" r:id="rId32"/>
    <p:sldId id="285" r:id="rId33"/>
    <p:sldId id="286" r:id="rId34"/>
    <p:sldId id="287" r:id="rId35"/>
    <p:sldId id="288" r:id="rId36"/>
    <p:sldId id="289" r:id="rId37"/>
    <p:sldId id="291" r:id="rId38"/>
    <p:sldId id="292" r:id="rId39"/>
    <p:sldId id="293" r:id="rId40"/>
    <p:sldId id="294" r:id="rId41"/>
    <p:sldId id="296" r:id="rId42"/>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0" clrIdx="0">
    <p:extLst>
      <p:ext uri="{19B8F6BF-5375-455C-9EA6-DF929625EA0E}">
        <p15:presenceInfo xmlns:p15="http://schemas.microsoft.com/office/powerpoint/2012/main" userId="asu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BC72BF0F-CC09-473C-8105-0394D5092BF3}" type="datetimeFigureOut">
              <a:rPr lang="vi-VN" smtClean="0"/>
              <a:t>14/08/2022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3548021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C72BF0F-CC09-473C-8105-0394D5092BF3}" type="datetimeFigureOut">
              <a:rPr lang="vi-VN" smtClean="0"/>
              <a:t>14/08/2022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1772052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C72BF0F-CC09-473C-8105-0394D5092BF3}" type="datetimeFigureOut">
              <a:rPr lang="vi-VN" smtClean="0"/>
              <a:t>14/08/2022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1346374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BC72BF0F-CC09-473C-8105-0394D5092BF3}" type="datetimeFigureOut">
              <a:rPr lang="vi-VN" smtClean="0"/>
              <a:t>14/08/2022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2193101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72BF0F-CC09-473C-8105-0394D5092BF3}" type="datetimeFigureOut">
              <a:rPr lang="vi-VN" smtClean="0"/>
              <a:t>14/08/2022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52585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BC72BF0F-CC09-473C-8105-0394D5092BF3}" type="datetimeFigureOut">
              <a:rPr lang="vi-VN" smtClean="0"/>
              <a:t>14/08/2022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3365154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BC72BF0F-CC09-473C-8105-0394D5092BF3}" type="datetimeFigureOut">
              <a:rPr lang="vi-VN" smtClean="0"/>
              <a:t>14/08/2022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3905082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BC72BF0F-CC09-473C-8105-0394D5092BF3}" type="datetimeFigureOut">
              <a:rPr lang="vi-VN" smtClean="0"/>
              <a:t>14/08/2022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3481932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72BF0F-CC09-473C-8105-0394D5092BF3}" type="datetimeFigureOut">
              <a:rPr lang="vi-VN" smtClean="0"/>
              <a:t>14/08/2022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408032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72BF0F-CC09-473C-8105-0394D5092BF3}" type="datetimeFigureOut">
              <a:rPr lang="vi-VN" smtClean="0"/>
              <a:t>14/08/2022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512109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72BF0F-CC09-473C-8105-0394D5092BF3}" type="datetimeFigureOut">
              <a:rPr lang="vi-VN" smtClean="0"/>
              <a:t>14/08/2022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6056D307-52B6-489E-A5A2-97FEAC161F91}" type="slidenum">
              <a:rPr lang="vi-VN" smtClean="0"/>
              <a:t>‹#›</a:t>
            </a:fld>
            <a:endParaRPr lang="vi-VN"/>
          </a:p>
        </p:txBody>
      </p:sp>
    </p:spTree>
    <p:extLst>
      <p:ext uri="{BB962C8B-B14F-4D97-AF65-F5344CB8AC3E}">
        <p14:creationId xmlns:p14="http://schemas.microsoft.com/office/powerpoint/2010/main" val="469251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72BF0F-CC09-473C-8105-0394D5092BF3}" type="datetimeFigureOut">
              <a:rPr lang="vi-VN" smtClean="0"/>
              <a:t>14/08/2022</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56D307-52B6-489E-A5A2-97FEAC161F91}" type="slidenum">
              <a:rPr lang="vi-VN" smtClean="0"/>
              <a:t>‹#›</a:t>
            </a:fld>
            <a:endParaRPr lang="vi-VN"/>
          </a:p>
        </p:txBody>
      </p:sp>
    </p:spTree>
    <p:extLst>
      <p:ext uri="{BB962C8B-B14F-4D97-AF65-F5344CB8AC3E}">
        <p14:creationId xmlns:p14="http://schemas.microsoft.com/office/powerpoint/2010/main" val="2025076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3331112"/>
          </a:xfrm>
        </p:spPr>
        <p:txBody>
          <a:bodyPr>
            <a:normAutofit/>
          </a:bodyPr>
          <a:lstStyle/>
          <a:p>
            <a:r>
              <a:rPr lang="vi-VN" dirty="0" smtClean="0"/>
              <a:t>Chuyên đề: </a:t>
            </a:r>
            <a:br>
              <a:rPr lang="vi-VN" dirty="0" smtClean="0"/>
            </a:br>
            <a:r>
              <a:rPr lang="vi-VN" dirty="0" smtClean="0"/>
              <a:t/>
            </a:r>
            <a:br>
              <a:rPr lang="vi-VN" dirty="0" smtClean="0"/>
            </a:br>
            <a:r>
              <a:rPr lang="vi-VN" dirty="0" smtClean="0">
                <a:solidFill>
                  <a:schemeClr val="accent1">
                    <a:lumMod val="50000"/>
                  </a:schemeClr>
                </a:solidFill>
                <a:effectLst>
                  <a:outerShdw blurRad="38100" dist="38100" dir="2700000" algn="tl">
                    <a:srgbClr val="000000">
                      <a:alpha val="43137"/>
                    </a:srgbClr>
                  </a:outerShdw>
                </a:effectLst>
              </a:rPr>
              <a:t>LIỆT DÂY THẦN KINH VII NGOẠI BIÊN</a:t>
            </a:r>
            <a:endParaRPr lang="vi-VN" dirty="0">
              <a:solidFill>
                <a:schemeClr val="accent1">
                  <a:lumMod val="50000"/>
                </a:schemeClr>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838200" y="4108361"/>
            <a:ext cx="9889901" cy="2068602"/>
          </a:xfrm>
        </p:spPr>
        <p:txBody>
          <a:bodyPr/>
          <a:lstStyle/>
          <a:p>
            <a:pPr marL="0" indent="0">
              <a:buNone/>
            </a:pPr>
            <a:r>
              <a:rPr lang="vi-VN" dirty="0" smtClean="0">
                <a:latin typeface="+mj-lt"/>
              </a:rPr>
              <a:t>					Báo cáo viên: Bs. Huỳnh Thúy My</a:t>
            </a:r>
            <a:endParaRPr lang="vi-VN" dirty="0">
              <a:latin typeface="+mj-lt"/>
            </a:endParaRPr>
          </a:p>
        </p:txBody>
      </p:sp>
    </p:spTree>
    <p:extLst>
      <p:ext uri="{BB962C8B-B14F-4D97-AF65-F5344CB8AC3E}">
        <p14:creationId xmlns:p14="http://schemas.microsoft.com/office/powerpoint/2010/main" val="1854227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Giải phẫu, chức năng</a:t>
            </a:r>
            <a:endParaRPr lang="vi-VN" dirty="0"/>
          </a:p>
        </p:txBody>
      </p:sp>
      <p:sp>
        <p:nvSpPr>
          <p:cNvPr id="3" name="Content Placeholder 2"/>
          <p:cNvSpPr>
            <a:spLocks noGrp="1"/>
          </p:cNvSpPr>
          <p:nvPr>
            <p:ph idx="1"/>
          </p:nvPr>
        </p:nvSpPr>
        <p:spPr>
          <a:xfrm>
            <a:off x="838200" y="1495196"/>
            <a:ext cx="10515600" cy="4351338"/>
          </a:xfrm>
        </p:spPr>
        <p:txBody>
          <a:bodyPr/>
          <a:lstStyle/>
          <a:p>
            <a:r>
              <a:rPr lang="vi-VN" dirty="0" smtClean="0"/>
              <a:t>Đoạn ngoài xương đá</a:t>
            </a:r>
          </a:p>
          <a:p>
            <a:pPr marL="0" indent="0">
              <a:buNone/>
            </a:pPr>
            <a:r>
              <a:rPr lang="vi-VN" dirty="0" smtClean="0"/>
              <a:t> (đoạn ngoài sọ):</a:t>
            </a:r>
            <a:endParaRPr lang="vi-VN" dirty="0"/>
          </a:p>
        </p:txBody>
      </p:sp>
      <p:pic>
        <p:nvPicPr>
          <p:cNvPr id="4" name="Picture 3"/>
          <p:cNvPicPr>
            <a:picLocks noChangeAspect="1"/>
          </p:cNvPicPr>
          <p:nvPr/>
        </p:nvPicPr>
        <p:blipFill>
          <a:blip r:embed="rId2"/>
          <a:stretch>
            <a:fillRect/>
          </a:stretch>
        </p:blipFill>
        <p:spPr>
          <a:xfrm>
            <a:off x="4825284" y="1495196"/>
            <a:ext cx="6242357" cy="4681767"/>
          </a:xfrm>
          <a:prstGeom prst="rect">
            <a:avLst/>
          </a:prstGeom>
        </p:spPr>
      </p:pic>
      <p:sp>
        <p:nvSpPr>
          <p:cNvPr id="5" name="TextBox 4"/>
          <p:cNvSpPr txBox="1"/>
          <p:nvPr/>
        </p:nvSpPr>
        <p:spPr>
          <a:xfrm>
            <a:off x="1100466" y="2446986"/>
            <a:ext cx="3438659" cy="4154984"/>
          </a:xfrm>
          <a:prstGeom prst="rect">
            <a:avLst/>
          </a:prstGeom>
          <a:noFill/>
        </p:spPr>
        <p:txBody>
          <a:bodyPr wrap="square" rtlCol="0">
            <a:spAutoFit/>
          </a:bodyPr>
          <a:lstStyle/>
          <a:p>
            <a:r>
              <a:rPr lang="vi-VN" sz="2400" dirty="0" smtClean="0"/>
              <a:t>Dây VII chui qua lỗ châm chũm để ra ngoài sọ, sau đó đi qua giữa 2 thùy của tuyến mang tai và chia thành 2 nhánh tận (nhánh thái dương - mặt và nhánh cổ - mặt). Đây là hai nhánh thuần vận động phân bố cho cơ bám da mặt và bám da cổ.</a:t>
            </a:r>
            <a:endParaRPr lang="vi-VN" sz="2400" dirty="0"/>
          </a:p>
        </p:txBody>
      </p:sp>
    </p:spTree>
    <p:extLst>
      <p:ext uri="{BB962C8B-B14F-4D97-AF65-F5344CB8AC3E}">
        <p14:creationId xmlns:p14="http://schemas.microsoft.com/office/powerpoint/2010/main" val="1437753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Nguyên nhân:</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marL="0" indent="0">
              <a:buNone/>
            </a:pPr>
            <a:endParaRPr lang="vi-VN" dirty="0" smtClean="0"/>
          </a:p>
          <a:p>
            <a:pPr marL="0" indent="0">
              <a:buNone/>
            </a:pPr>
            <a:endParaRPr lang="vi-VN" dirty="0" smtClean="0"/>
          </a:p>
        </p:txBody>
      </p:sp>
      <p:pic>
        <p:nvPicPr>
          <p:cNvPr id="4" name="Picture 3"/>
          <p:cNvPicPr>
            <a:picLocks noChangeAspect="1"/>
          </p:cNvPicPr>
          <p:nvPr/>
        </p:nvPicPr>
        <p:blipFill>
          <a:blip r:embed="rId2"/>
          <a:stretch>
            <a:fillRect/>
          </a:stretch>
        </p:blipFill>
        <p:spPr>
          <a:xfrm>
            <a:off x="838200" y="1416366"/>
            <a:ext cx="8998476" cy="5169856"/>
          </a:xfrm>
          <a:prstGeom prst="rect">
            <a:avLst/>
          </a:prstGeom>
        </p:spPr>
      </p:pic>
    </p:spTree>
    <p:extLst>
      <p:ext uri="{BB962C8B-B14F-4D97-AF65-F5344CB8AC3E}">
        <p14:creationId xmlns:p14="http://schemas.microsoft.com/office/powerpoint/2010/main" val="30204750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Nguyên nhân</a:t>
            </a:r>
            <a:endParaRPr lang="vi-VN" dirty="0">
              <a:solidFill>
                <a:schemeClr val="accent2">
                  <a:lumMod val="50000"/>
                </a:schemeClr>
              </a:solidFill>
            </a:endParaRPr>
          </a:p>
        </p:txBody>
      </p:sp>
      <p:sp>
        <p:nvSpPr>
          <p:cNvPr id="3" name="TextBox 2"/>
          <p:cNvSpPr txBox="1"/>
          <p:nvPr/>
        </p:nvSpPr>
        <p:spPr>
          <a:xfrm>
            <a:off x="997527" y="1468582"/>
            <a:ext cx="4114800" cy="4401205"/>
          </a:xfrm>
          <a:prstGeom prst="rect">
            <a:avLst/>
          </a:prstGeom>
          <a:noFill/>
        </p:spPr>
        <p:txBody>
          <a:bodyPr wrap="square" rtlCol="0">
            <a:spAutoFit/>
          </a:bodyPr>
          <a:lstStyle/>
          <a:p>
            <a:r>
              <a:rPr lang="vi-VN" sz="2800" dirty="0"/>
              <a:t>Phân đoạn hẹp nhất của dây thần kinh (0,68 mm) ở lỗ ống tai (2) và được coi là vị trí tổn thương dây thần kinh trong liệt Bell và vì vậy đó là nơi giải ép thần kinh mặt. Dây chằng sợi ở lỗ ống tai góp phần vào sự chèn ép này.</a:t>
            </a:r>
          </a:p>
        </p:txBody>
      </p:sp>
      <p:pic>
        <p:nvPicPr>
          <p:cNvPr id="4" name="Picture 3"/>
          <p:cNvPicPr>
            <a:picLocks noChangeAspect="1"/>
          </p:cNvPicPr>
          <p:nvPr/>
        </p:nvPicPr>
        <p:blipFill>
          <a:blip r:embed="rId2"/>
          <a:stretch>
            <a:fillRect/>
          </a:stretch>
        </p:blipFill>
        <p:spPr>
          <a:xfrm>
            <a:off x="5374346" y="1027906"/>
            <a:ext cx="6138781" cy="5112328"/>
          </a:xfrm>
          <a:prstGeom prst="rect">
            <a:avLst/>
          </a:prstGeom>
        </p:spPr>
      </p:pic>
    </p:spTree>
    <p:extLst>
      <p:ext uri="{BB962C8B-B14F-4D97-AF65-F5344CB8AC3E}">
        <p14:creationId xmlns:p14="http://schemas.microsoft.com/office/powerpoint/2010/main" val="30638401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Nguyên nhân:</a:t>
            </a:r>
            <a:endParaRPr lang="vi-VN" dirty="0"/>
          </a:p>
        </p:txBody>
      </p:sp>
      <p:pic>
        <p:nvPicPr>
          <p:cNvPr id="4" name="Content Placeholder 3"/>
          <p:cNvPicPr>
            <a:picLocks noGrp="1" noChangeAspect="1"/>
          </p:cNvPicPr>
          <p:nvPr>
            <p:ph idx="1"/>
          </p:nvPr>
        </p:nvPicPr>
        <p:blipFill>
          <a:blip r:embed="rId2"/>
          <a:stretch>
            <a:fillRect/>
          </a:stretch>
        </p:blipFill>
        <p:spPr>
          <a:xfrm>
            <a:off x="942915" y="1384894"/>
            <a:ext cx="6700085" cy="4279763"/>
          </a:xfrm>
          <a:prstGeom prst="rect">
            <a:avLst/>
          </a:prstGeom>
        </p:spPr>
      </p:pic>
    </p:spTree>
    <p:extLst>
      <p:ext uri="{BB962C8B-B14F-4D97-AF65-F5344CB8AC3E}">
        <p14:creationId xmlns:p14="http://schemas.microsoft.com/office/powerpoint/2010/main" val="625955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2458"/>
          </a:xfrm>
        </p:spPr>
        <p:txBody>
          <a:bodyPr/>
          <a:lstStyle/>
          <a:p>
            <a:r>
              <a:rPr lang="vi-VN" dirty="0" smtClean="0">
                <a:solidFill>
                  <a:schemeClr val="accent2">
                    <a:lumMod val="50000"/>
                  </a:schemeClr>
                </a:solidFill>
              </a:rPr>
              <a:t>Triệu chứng:</a:t>
            </a:r>
            <a:endParaRPr lang="vi-VN" dirty="0">
              <a:solidFill>
                <a:schemeClr val="accent2">
                  <a:lumMod val="50000"/>
                </a:schemeClr>
              </a:solidFill>
            </a:endParaRPr>
          </a:p>
        </p:txBody>
      </p:sp>
      <p:sp>
        <p:nvSpPr>
          <p:cNvPr id="3" name="Content Placeholder 2"/>
          <p:cNvSpPr>
            <a:spLocks noGrp="1"/>
          </p:cNvSpPr>
          <p:nvPr>
            <p:ph idx="1"/>
          </p:nvPr>
        </p:nvSpPr>
        <p:spPr>
          <a:xfrm>
            <a:off x="966990" y="1107584"/>
            <a:ext cx="10515600" cy="5318975"/>
          </a:xfrm>
        </p:spPr>
        <p:txBody>
          <a:bodyPr>
            <a:noAutofit/>
          </a:bodyPr>
          <a:lstStyle/>
          <a:p>
            <a:pPr marL="0" indent="0">
              <a:buNone/>
            </a:pPr>
            <a:r>
              <a:rPr lang="vi-VN" dirty="0" smtClean="0"/>
              <a:t>Biểu hiện chủ yếu là liệt các cơ bám da mặt cùng bên ở mức độ khác nhau, không thể biểu hiện được nét mặt cục bộ hoặc toàn bộ. Các triệu chứng chính thường gặp là:</a:t>
            </a:r>
          </a:p>
          <a:p>
            <a:pPr marL="0" indent="0">
              <a:buNone/>
            </a:pPr>
            <a:r>
              <a:rPr lang="vi-VN" dirty="0" smtClean="0"/>
              <a:t>- Miệng méo, mép bên lành bị kéo xếch lên cao ra ngoài.</a:t>
            </a:r>
          </a:p>
          <a:p>
            <a:pPr marL="0" indent="0">
              <a:buNone/>
            </a:pPr>
            <a:r>
              <a:rPr lang="vi-VN" dirty="0" smtClean="0"/>
              <a:t>- Mắt bên liệt nhắm không kín, khe mi rộng hơn bên lành, dấu hiệu Charles-Bell dương tính</a:t>
            </a:r>
          </a:p>
          <a:p>
            <a:pPr marL="0" indent="0">
              <a:buNone/>
            </a:pPr>
            <a:r>
              <a:rPr lang="vi-VN" dirty="0" smtClean="0"/>
              <a:t>- Mất các nếp nhăn tự nhiên bên liệt, rãnh mũi má phẳng, mép sệ thấp, thường chảy nước bọt ra mép bên liệt.</a:t>
            </a:r>
          </a:p>
          <a:p>
            <a:pPr marL="0" indent="0">
              <a:buNone/>
            </a:pPr>
            <a:r>
              <a:rPr lang="vi-VN" dirty="0" smtClean="0"/>
              <a:t>- Cùng với những biểu hiện trên, đôi khi còn thấy có rối loạn cảm giác vị giác lưỡi cùng bên, chói tai, tăng tiết nước bọt hoặc khô mắt, triệu chứng đau mặt xuất hiện ở những trường hợp liệt nhẹ</a:t>
            </a:r>
            <a:endParaRPr lang="vi-VN" dirty="0"/>
          </a:p>
        </p:txBody>
      </p:sp>
    </p:spTree>
    <p:extLst>
      <p:ext uri="{BB962C8B-B14F-4D97-AF65-F5344CB8AC3E}">
        <p14:creationId xmlns:p14="http://schemas.microsoft.com/office/powerpoint/2010/main" val="27432420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Triệu chứng liên quan đến liệt Bell</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marL="0" indent="0">
              <a:buNone/>
            </a:pPr>
            <a:r>
              <a:rPr lang="vi-VN" dirty="0" smtClean="0"/>
              <a:t>Liệt </a:t>
            </a:r>
            <a:r>
              <a:rPr lang="vi-VN" dirty="0"/>
              <a:t>hoàn toàn (69%)</a:t>
            </a:r>
          </a:p>
          <a:p>
            <a:pPr marL="0" indent="0">
              <a:buNone/>
            </a:pPr>
            <a:r>
              <a:rPr lang="vi-VN" dirty="0" smtClean="0"/>
              <a:t>Triệu </a:t>
            </a:r>
            <a:r>
              <a:rPr lang="vi-VN" dirty="0"/>
              <a:t>chứng đi </a:t>
            </a:r>
            <a:r>
              <a:rPr lang="vi-VN" dirty="0" smtClean="0"/>
              <a:t>kèm:</a:t>
            </a:r>
            <a:endParaRPr lang="vi-VN" dirty="0"/>
          </a:p>
          <a:p>
            <a:pPr marL="0" indent="0">
              <a:buNone/>
            </a:pPr>
            <a:r>
              <a:rPr lang="vi-VN" dirty="0" smtClean="0"/>
              <a:t>-Thay </a:t>
            </a:r>
            <a:r>
              <a:rPr lang="vi-VN" dirty="0"/>
              <a:t>đổi vị giác (83%)</a:t>
            </a:r>
          </a:p>
          <a:p>
            <a:pPr marL="0" indent="0">
              <a:buNone/>
            </a:pPr>
            <a:r>
              <a:rPr lang="vi-VN" dirty="0" smtClean="0"/>
              <a:t>-Chứng </a:t>
            </a:r>
            <a:r>
              <a:rPr lang="vi-VN" dirty="0"/>
              <a:t>sợ tiếng động (71%)</a:t>
            </a:r>
          </a:p>
          <a:p>
            <a:pPr marL="0" indent="0">
              <a:buNone/>
            </a:pPr>
            <a:r>
              <a:rPr lang="vi-VN" dirty="0" smtClean="0"/>
              <a:t>-Đau </a:t>
            </a:r>
            <a:r>
              <a:rPr lang="vi-VN" dirty="0"/>
              <a:t>sau tai (51%)</a:t>
            </a:r>
          </a:p>
          <a:p>
            <a:pPr marL="0" indent="0">
              <a:buNone/>
            </a:pPr>
            <a:r>
              <a:rPr lang="vi-VN" dirty="0" smtClean="0"/>
              <a:t>Rối </a:t>
            </a:r>
            <a:r>
              <a:rPr lang="vi-VN" dirty="0"/>
              <a:t>loạn chức năng tuyến lệ (tuyến nước mắt) (12%)</a:t>
            </a:r>
          </a:p>
          <a:p>
            <a:pPr marL="0" indent="0">
              <a:buNone/>
            </a:pPr>
            <a:r>
              <a:rPr lang="vi-VN" sz="2000" i="1" dirty="0" smtClean="0"/>
              <a:t>(nghiên </a:t>
            </a:r>
            <a:r>
              <a:rPr lang="vi-VN" sz="2000" i="1" dirty="0"/>
              <a:t>cứu bởi Peiterson trên 1011 bệnh nhân liệt Bell không điều trị</a:t>
            </a:r>
            <a:r>
              <a:rPr lang="vi-VN" dirty="0"/>
              <a:t>)</a:t>
            </a:r>
          </a:p>
        </p:txBody>
      </p:sp>
    </p:spTree>
    <p:extLst>
      <p:ext uri="{BB962C8B-B14F-4D97-AF65-F5344CB8AC3E}">
        <p14:creationId xmlns:p14="http://schemas.microsoft.com/office/powerpoint/2010/main" val="1173430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solidFill>
                  <a:schemeClr val="accent2">
                    <a:lumMod val="50000"/>
                  </a:schemeClr>
                </a:solidFill>
              </a:rPr>
              <a:t>Các triệu </a:t>
            </a:r>
            <a:r>
              <a:rPr lang="vi-VN" dirty="0" smtClean="0">
                <a:solidFill>
                  <a:schemeClr val="accent2">
                    <a:lumMod val="50000"/>
                  </a:schemeClr>
                </a:solidFill>
              </a:rPr>
              <a:t>chứng KHÔNG </a:t>
            </a:r>
            <a:r>
              <a:rPr lang="vi-VN" dirty="0">
                <a:solidFill>
                  <a:schemeClr val="accent2">
                    <a:lumMod val="50000"/>
                  </a:schemeClr>
                </a:solidFill>
              </a:rPr>
              <a:t>liên quan với liệt </a:t>
            </a:r>
            <a:r>
              <a:rPr lang="vi-VN" dirty="0" smtClean="0">
                <a:solidFill>
                  <a:schemeClr val="accent2">
                    <a:lumMod val="50000"/>
                  </a:schemeClr>
                </a:solidFill>
              </a:rPr>
              <a:t>Bell</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r>
              <a:rPr lang="vi-VN" dirty="0" smtClean="0"/>
              <a:t>Nổi </a:t>
            </a:r>
            <a:r>
              <a:rPr lang="vi-VN" dirty="0"/>
              <a:t>mụn nước (Vesicular eruption): nghĩ đến hội chứng Ramsey-Hunt</a:t>
            </a:r>
          </a:p>
          <a:p>
            <a:r>
              <a:rPr lang="vi-VN" dirty="0"/>
              <a:t>Khiếm khuyết thần kinh cục bộ (Focal neurological deficits): nghĩ đến đột quỵ</a:t>
            </a:r>
          </a:p>
          <a:p>
            <a:r>
              <a:rPr lang="vi-VN" dirty="0"/>
              <a:t>Liệt mặt cả hai bên (Bilateral disease): nghĩ đến bệnh Lyme hoặc hội chứng Guillain-Barre</a:t>
            </a:r>
          </a:p>
          <a:p>
            <a:r>
              <a:rPr lang="vi-VN" dirty="0"/>
              <a:t>Bệnh tái đi tái lại (Recurrent disease): nghĩ đến quá trình tăng sản u hoặc hội chứng Melkersson-Rosenthal</a:t>
            </a:r>
          </a:p>
        </p:txBody>
      </p:sp>
    </p:spTree>
    <p:extLst>
      <p:ext uri="{BB962C8B-B14F-4D97-AF65-F5344CB8AC3E}">
        <p14:creationId xmlns:p14="http://schemas.microsoft.com/office/powerpoint/2010/main" val="36711986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Triệu chứng:</a:t>
            </a:r>
            <a:endParaRPr lang="vi-VN" dirty="0">
              <a:solidFill>
                <a:schemeClr val="accent2">
                  <a:lumMod val="50000"/>
                </a:schemeClr>
              </a:solidFill>
            </a:endParaRPr>
          </a:p>
        </p:txBody>
      </p:sp>
      <p:sp>
        <p:nvSpPr>
          <p:cNvPr id="3" name="Content Placeholder 2"/>
          <p:cNvSpPr>
            <a:spLocks noGrp="1"/>
          </p:cNvSpPr>
          <p:nvPr>
            <p:ph idx="1"/>
          </p:nvPr>
        </p:nvSpPr>
        <p:spPr>
          <a:xfrm>
            <a:off x="735169" y="1439259"/>
            <a:ext cx="10515600" cy="4351338"/>
          </a:xfrm>
        </p:spPr>
        <p:txBody>
          <a:bodyPr/>
          <a:lstStyle/>
          <a:p>
            <a:pPr marL="0" indent="0">
              <a:buNone/>
            </a:pPr>
            <a:r>
              <a:rPr lang="vi-VN" dirty="0" smtClean="0"/>
              <a:t>Phân độ liệt </a:t>
            </a:r>
            <a:r>
              <a:rPr lang="vi-VN" dirty="0"/>
              <a:t>mặt theo </a:t>
            </a:r>
            <a:r>
              <a:rPr lang="vi-VN" dirty="0" smtClean="0"/>
              <a:t>House-Brackmann</a:t>
            </a:r>
          </a:p>
          <a:p>
            <a:pPr marL="0" indent="0">
              <a:buNone/>
            </a:pPr>
            <a:endParaRPr lang="vi-VN" dirty="0"/>
          </a:p>
        </p:txBody>
      </p:sp>
      <p:graphicFrame>
        <p:nvGraphicFramePr>
          <p:cNvPr id="6" name="Table 5"/>
          <p:cNvGraphicFramePr>
            <a:graphicFrameLocks noGrp="1"/>
          </p:cNvGraphicFramePr>
          <p:nvPr>
            <p:extLst>
              <p:ext uri="{D42A27DB-BD31-4B8C-83A1-F6EECF244321}">
                <p14:modId xmlns:p14="http://schemas.microsoft.com/office/powerpoint/2010/main" val="3305061942"/>
              </p:ext>
            </p:extLst>
          </p:nvPr>
        </p:nvGraphicFramePr>
        <p:xfrm>
          <a:off x="1108388" y="1938780"/>
          <a:ext cx="6935809" cy="4356848"/>
        </p:xfrm>
        <a:graphic>
          <a:graphicData uri="http://schemas.openxmlformats.org/drawingml/2006/table">
            <a:tbl>
              <a:tblPr/>
              <a:tblGrid>
                <a:gridCol w="560469"/>
                <a:gridCol w="6375340"/>
              </a:tblGrid>
              <a:tr h="426005">
                <a:tc>
                  <a:txBody>
                    <a:bodyPr/>
                    <a:lstStyle/>
                    <a:p>
                      <a:r>
                        <a:rPr lang="vi-VN" sz="1800" dirty="0">
                          <a:effectLst/>
                        </a:rPr>
                        <a:t>Độ</a:t>
                      </a:r>
                    </a:p>
                  </a:txBody>
                  <a:tcPr marL="76072" marR="76072" marT="76072" marB="76072" anchor="ctr">
                    <a:lnL>
                      <a:noFill/>
                    </a:lnL>
                    <a:lnR>
                      <a:noFill/>
                    </a:lnR>
                    <a:lnT>
                      <a:noFill/>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dirty="0">
                          <a:effectLst/>
                        </a:rPr>
                        <a:t>Sự suy yếu</a:t>
                      </a:r>
                    </a:p>
                  </a:txBody>
                  <a:tcPr marL="76072" marR="76072" marT="76072" marB="76072" anchor="ctr">
                    <a:lnL>
                      <a:noFill/>
                    </a:lnL>
                    <a:lnR>
                      <a:noFill/>
                    </a:lnR>
                    <a:lnT>
                      <a:noFill/>
                    </a:lnT>
                    <a:lnB w="9525" cap="flat" cmpd="sng" algn="ctr">
                      <a:solidFill>
                        <a:schemeClr val="bg1"/>
                      </a:solidFill>
                      <a:prstDash val="solid"/>
                      <a:round/>
                      <a:headEnd type="none" w="med" len="med"/>
                      <a:tailEnd type="none" w="med" len="med"/>
                    </a:lnB>
                    <a:solidFill>
                      <a:srgbClr val="FFFFFF"/>
                    </a:solidFill>
                  </a:tcPr>
                </a:tc>
              </a:tr>
              <a:tr h="426005">
                <a:tc>
                  <a:txBody>
                    <a:bodyPr/>
                    <a:lstStyle/>
                    <a:p>
                      <a:r>
                        <a:rPr lang="vi-VN" sz="1800">
                          <a:effectLst/>
                        </a:rPr>
                        <a:t>I</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a:effectLst/>
                        </a:rPr>
                        <a:t>Bình thường</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r>
              <a:tr h="699865">
                <a:tc>
                  <a:txBody>
                    <a:bodyPr/>
                    <a:lstStyle/>
                    <a:p>
                      <a:r>
                        <a:rPr lang="vi-VN" sz="1800">
                          <a:effectLst/>
                        </a:rPr>
                        <a:t>II</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dirty="0">
                          <a:effectLst/>
                        </a:rPr>
                        <a:t>Suy chức năng nhẹ (hơi yếu, mặt cân đối bình thường khi tĩnh)</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r>
              <a:tr h="973726">
                <a:tc>
                  <a:txBody>
                    <a:bodyPr/>
                    <a:lstStyle/>
                    <a:p>
                      <a:r>
                        <a:rPr lang="vi-VN" sz="1800">
                          <a:effectLst/>
                        </a:rPr>
                        <a:t>III</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a:effectLst/>
                        </a:rPr>
                        <a:t>Suy chức năng vừa (nhìn thấy nhưng không biến dạng, yếu kèm đồng vận, mặt cân đối bình thường khi tĩnh) Mắt nhắm hoàn toàn khi gắng sức tối đa, nhăn trán tốt</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r>
              <a:tr h="699865">
                <a:tc>
                  <a:txBody>
                    <a:bodyPr/>
                    <a:lstStyle/>
                    <a:p>
                      <a:r>
                        <a:rPr lang="vi-VN" sz="1800">
                          <a:effectLst/>
                        </a:rPr>
                        <a:t>IV</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dirty="0">
                          <a:effectLst/>
                        </a:rPr>
                        <a:t>Suy chức năng hơi nặng (nhìn thấy và biến dạng mất cân đối, đồng vận rõ) Mắt nhắm không hoàn toàn, nhăn trán vừa</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r>
              <a:tr h="699865">
                <a:tc>
                  <a:txBody>
                    <a:bodyPr/>
                    <a:lstStyle/>
                    <a:p>
                      <a:r>
                        <a:rPr lang="vi-VN" sz="1800">
                          <a:effectLst/>
                        </a:rPr>
                        <a:t>V</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a:effectLst/>
                        </a:rPr>
                        <a:t>Suy chức năng nặng (cử động có thể quan sát thấy nghèo nàn)</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r>
              <a:tr h="426005">
                <a:tc>
                  <a:txBody>
                    <a:bodyPr/>
                    <a:lstStyle/>
                    <a:p>
                      <a:r>
                        <a:rPr lang="vi-VN" sz="1800">
                          <a:effectLst/>
                        </a:rPr>
                        <a:t>VI</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c>
                  <a:txBody>
                    <a:bodyPr/>
                    <a:lstStyle/>
                    <a:p>
                      <a:r>
                        <a:rPr lang="vi-VN" sz="1800" dirty="0">
                          <a:effectLst/>
                        </a:rPr>
                        <a:t>Liệt hoàn toàn (không có cử động)</a:t>
                      </a:r>
                    </a:p>
                  </a:txBody>
                  <a:tcPr marL="76072" marR="76072" marT="76072" marB="76072" anchor="ctr">
                    <a:lnL>
                      <a:noFill/>
                    </a:lnL>
                    <a:lnR>
                      <a:noFill/>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3105863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Đánh giá</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marL="0" indent="0">
              <a:lnSpc>
                <a:spcPct val="150000"/>
              </a:lnSpc>
              <a:buNone/>
            </a:pPr>
            <a:r>
              <a:rPr lang="vi-VN" dirty="0" smtClean="0"/>
              <a:t>Lưu ý thời gian khởi phát:</a:t>
            </a:r>
          </a:p>
          <a:p>
            <a:pPr marL="0" indent="0">
              <a:lnSpc>
                <a:spcPct val="150000"/>
              </a:lnSpc>
              <a:buNone/>
            </a:pPr>
            <a:r>
              <a:rPr lang="vi-VN" dirty="0" smtClean="0"/>
              <a:t>Khởi </a:t>
            </a:r>
            <a:r>
              <a:rPr lang="vi-VN" dirty="0"/>
              <a:t>phát: Đột </a:t>
            </a:r>
            <a:r>
              <a:rPr lang="vi-VN" dirty="0" smtClean="0"/>
              <a:t>ngột</a:t>
            </a:r>
            <a:endParaRPr lang="vi-VN" dirty="0"/>
          </a:p>
          <a:p>
            <a:pPr marL="0" indent="0">
              <a:lnSpc>
                <a:spcPct val="150000"/>
              </a:lnSpc>
              <a:buNone/>
            </a:pPr>
            <a:r>
              <a:rPr lang="vi-VN" dirty="0"/>
              <a:t>Thời gian: </a:t>
            </a:r>
            <a:r>
              <a:rPr lang="vi-VN" dirty="0" smtClean="0"/>
              <a:t> &lt;3-4 tuần</a:t>
            </a:r>
          </a:p>
          <a:p>
            <a:pPr marL="0" indent="0">
              <a:lnSpc>
                <a:spcPct val="150000"/>
              </a:lnSpc>
              <a:buNone/>
            </a:pPr>
            <a:r>
              <a:rPr lang="vi-VN" dirty="0" smtClean="0"/>
              <a:t>	        Nếu </a:t>
            </a:r>
            <a:r>
              <a:rPr lang="vi-VN" dirty="0"/>
              <a:t>&gt;3 tuần </a:t>
            </a:r>
            <a:r>
              <a:rPr lang="vi-VN" dirty="0" smtClean="0"/>
              <a:t>nghi ngờ </a:t>
            </a:r>
            <a:r>
              <a:rPr lang="vi-VN" dirty="0"/>
              <a:t>u tân sinh</a:t>
            </a:r>
          </a:p>
        </p:txBody>
      </p:sp>
    </p:spTree>
    <p:extLst>
      <p:ext uri="{BB962C8B-B14F-4D97-AF65-F5344CB8AC3E}">
        <p14:creationId xmlns:p14="http://schemas.microsoft.com/office/powerpoint/2010/main" val="25929080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Vị trí tổn thương:</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3397979" y="1825625"/>
            <a:ext cx="5396042" cy="4351338"/>
          </a:xfrm>
          <a:prstGeom prst="rect">
            <a:avLst/>
          </a:prstGeom>
        </p:spPr>
      </p:pic>
    </p:spTree>
    <p:extLst>
      <p:ext uri="{BB962C8B-B14F-4D97-AF65-F5344CB8AC3E}">
        <p14:creationId xmlns:p14="http://schemas.microsoft.com/office/powerpoint/2010/main" val="3765235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Mục tiêu: </a:t>
            </a:r>
            <a:endParaRPr lang="vi-VN" dirty="0">
              <a:solidFill>
                <a:schemeClr val="accent2">
                  <a:lumMod val="50000"/>
                </a:schemeClr>
              </a:solidFill>
            </a:endParaRPr>
          </a:p>
        </p:txBody>
      </p:sp>
      <p:sp>
        <p:nvSpPr>
          <p:cNvPr id="3" name="Content Placeholder 2"/>
          <p:cNvSpPr>
            <a:spLocks noGrp="1"/>
          </p:cNvSpPr>
          <p:nvPr>
            <p:ph idx="1"/>
          </p:nvPr>
        </p:nvSpPr>
        <p:spPr/>
        <p:txBody>
          <a:bodyPr>
            <a:normAutofit fontScale="92500" lnSpcReduction="20000"/>
          </a:bodyPr>
          <a:lstStyle/>
          <a:p>
            <a:pPr>
              <a:lnSpc>
                <a:spcPct val="150000"/>
              </a:lnSpc>
              <a:buFont typeface="Wingdings" panose="05000000000000000000" pitchFamily="2" charset="2"/>
              <a:buChar char="Ø"/>
            </a:pPr>
            <a:r>
              <a:rPr lang="vi-VN" dirty="0" smtClean="0"/>
              <a:t> Trình bày giải phẫu, chức năng dây thần kinh VII</a:t>
            </a:r>
          </a:p>
          <a:p>
            <a:pPr>
              <a:lnSpc>
                <a:spcPct val="150000"/>
              </a:lnSpc>
              <a:buFont typeface="Wingdings" panose="05000000000000000000" pitchFamily="2" charset="2"/>
              <a:buChar char="Ø"/>
            </a:pPr>
            <a:r>
              <a:rPr lang="vi-VN" dirty="0"/>
              <a:t> </a:t>
            </a:r>
            <a:r>
              <a:rPr lang="vi-VN" dirty="0" smtClean="0"/>
              <a:t>Nguyên nhân, vị trí tổn thương, triệu chứng trong liệt dây thần kinh VII ngoại biên</a:t>
            </a:r>
          </a:p>
          <a:p>
            <a:pPr>
              <a:lnSpc>
                <a:spcPct val="150000"/>
              </a:lnSpc>
              <a:buFont typeface="Wingdings" panose="05000000000000000000" pitchFamily="2" charset="2"/>
              <a:buChar char="Ø"/>
            </a:pPr>
            <a:r>
              <a:rPr lang="vi-VN" dirty="0"/>
              <a:t>Biến chứng thường gặp của liệt dây thần kinh VII ngoại </a:t>
            </a:r>
            <a:r>
              <a:rPr lang="vi-VN" dirty="0" smtClean="0"/>
              <a:t>biên</a:t>
            </a:r>
          </a:p>
          <a:p>
            <a:pPr>
              <a:lnSpc>
                <a:spcPct val="150000"/>
              </a:lnSpc>
              <a:buFont typeface="Wingdings" panose="05000000000000000000" pitchFamily="2" charset="2"/>
              <a:buChar char="Ø"/>
            </a:pPr>
            <a:r>
              <a:rPr lang="vi-VN" dirty="0"/>
              <a:t> </a:t>
            </a:r>
            <a:r>
              <a:rPr lang="vi-VN" dirty="0" smtClean="0"/>
              <a:t>Phương pháp điều trị trong liệt dây thần kinh VII ngoại biên</a:t>
            </a:r>
          </a:p>
          <a:p>
            <a:pPr>
              <a:lnSpc>
                <a:spcPct val="150000"/>
              </a:lnSpc>
              <a:buFont typeface="Wingdings" panose="05000000000000000000" pitchFamily="2" charset="2"/>
              <a:buChar char="Ø"/>
            </a:pPr>
            <a:r>
              <a:rPr lang="vi-VN" dirty="0" smtClean="0"/>
              <a:t>Giải pháp phòng ngừa</a:t>
            </a:r>
          </a:p>
          <a:p>
            <a:pPr>
              <a:lnSpc>
                <a:spcPct val="150000"/>
              </a:lnSpc>
              <a:buFont typeface="Wingdings" panose="05000000000000000000" pitchFamily="2" charset="2"/>
              <a:buChar char="Ø"/>
            </a:pPr>
            <a:r>
              <a:rPr lang="vi-VN" dirty="0"/>
              <a:t> </a:t>
            </a:r>
            <a:r>
              <a:rPr lang="vi-VN" dirty="0" smtClean="0"/>
              <a:t>Liệt VII trong YHCT</a:t>
            </a:r>
          </a:p>
          <a:p>
            <a:pPr>
              <a:buFont typeface="Wingdings" panose="05000000000000000000" pitchFamily="2" charset="2"/>
              <a:buChar char="Ø"/>
            </a:pPr>
            <a:endParaRPr lang="vi-VN" dirty="0"/>
          </a:p>
        </p:txBody>
      </p:sp>
    </p:spTree>
    <p:extLst>
      <p:ext uri="{BB962C8B-B14F-4D97-AF65-F5344CB8AC3E}">
        <p14:creationId xmlns:p14="http://schemas.microsoft.com/office/powerpoint/2010/main" val="20297941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Phân biệt liệt VII ngoại biên và trung ương</a:t>
            </a:r>
            <a:endParaRPr lang="vi-VN" dirty="0">
              <a:solidFill>
                <a:schemeClr val="accent2">
                  <a:lumMod val="50000"/>
                </a:schemeClr>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8741676"/>
              </p:ext>
            </p:extLst>
          </p:nvPr>
        </p:nvGraphicFramePr>
        <p:xfrm>
          <a:off x="838200" y="1825625"/>
          <a:ext cx="10515600" cy="3134360"/>
        </p:xfrm>
        <a:graphic>
          <a:graphicData uri="http://schemas.openxmlformats.org/drawingml/2006/table">
            <a:tbl>
              <a:tblPr firstRow="1" bandRow="1">
                <a:tableStyleId>{5C22544A-7EE6-4342-B048-85BDC9FD1C3A}</a:tableStyleId>
              </a:tblPr>
              <a:tblGrid>
                <a:gridCol w="5257800"/>
                <a:gridCol w="5257800"/>
              </a:tblGrid>
              <a:tr h="370840">
                <a:tc>
                  <a:txBody>
                    <a:bodyPr/>
                    <a:lstStyle/>
                    <a:p>
                      <a:pPr algn="ctr"/>
                      <a:r>
                        <a:rPr lang="vi-VN" dirty="0" smtClean="0">
                          <a:solidFill>
                            <a:schemeClr val="tx1"/>
                          </a:solidFill>
                        </a:rPr>
                        <a:t>LIỆT</a:t>
                      </a:r>
                      <a:r>
                        <a:rPr lang="vi-VN" baseline="0" dirty="0" smtClean="0">
                          <a:solidFill>
                            <a:schemeClr val="tx1"/>
                          </a:solidFill>
                        </a:rPr>
                        <a:t> VII TRUNG ƯƠNG</a:t>
                      </a:r>
                      <a:endParaRPr lang="vi-VN" dirty="0">
                        <a:solidFill>
                          <a:schemeClr val="tx1"/>
                        </a:solidFill>
                      </a:endParaRPr>
                    </a:p>
                  </a:txBody>
                  <a:tcPr/>
                </a:tc>
                <a:tc>
                  <a:txBody>
                    <a:bodyPr/>
                    <a:lstStyle/>
                    <a:p>
                      <a:pPr algn="ctr"/>
                      <a:r>
                        <a:rPr lang="vi-VN" dirty="0" smtClean="0">
                          <a:solidFill>
                            <a:schemeClr val="tx1"/>
                          </a:solidFill>
                        </a:rPr>
                        <a:t>LIỆT</a:t>
                      </a:r>
                      <a:r>
                        <a:rPr lang="vi-VN" baseline="0" dirty="0" smtClean="0">
                          <a:solidFill>
                            <a:schemeClr val="tx1"/>
                          </a:solidFill>
                        </a:rPr>
                        <a:t> VII NGOẠI BIÊN</a:t>
                      </a:r>
                      <a:endParaRPr lang="vi-VN" dirty="0">
                        <a:solidFill>
                          <a:schemeClr val="tx1"/>
                        </a:solidFill>
                      </a:endParaRPr>
                    </a:p>
                  </a:txBody>
                  <a:tcPr/>
                </a:tc>
              </a:tr>
              <a:tr h="370840">
                <a:tc>
                  <a:txBody>
                    <a:bodyPr/>
                    <a:lstStyle/>
                    <a:p>
                      <a:r>
                        <a:rPr lang="vi-VN" dirty="0" smtClean="0"/>
                        <a:t>Liệt</a:t>
                      </a:r>
                      <a:r>
                        <a:rPr lang="vi-VN" baseline="0" dirty="0" smtClean="0"/>
                        <a:t> ¼  mặt</a:t>
                      </a:r>
                      <a:endParaRPr lang="vi-V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dirty="0" smtClean="0"/>
                        <a:t>Liệt nửa mặt</a:t>
                      </a:r>
                    </a:p>
                    <a:p>
                      <a:endParaRPr lang="vi-V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dirty="0" smtClean="0"/>
                        <a:t>Dấu hiệu Charles – Bell âm tính</a:t>
                      </a:r>
                    </a:p>
                    <a:p>
                      <a:endParaRPr lang="vi-V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dirty="0" smtClean="0"/>
                        <a:t>Dấu hiệu Charles – Bell dương tính</a:t>
                      </a:r>
                      <a:endParaRPr lang="vi-VN" dirty="0"/>
                    </a:p>
                  </a:txBody>
                  <a:tcPr/>
                </a:tc>
              </a:tr>
              <a:tr h="370840">
                <a:tc>
                  <a:txBody>
                    <a:bodyPr/>
                    <a:lstStyle/>
                    <a:p>
                      <a:r>
                        <a:rPr lang="vi-VN" dirty="0" smtClean="0"/>
                        <a:t>Thường có</a:t>
                      </a:r>
                      <a:r>
                        <a:rPr lang="vi-VN" baseline="0" dirty="0" smtClean="0"/>
                        <a:t> liệt ½ người cùng bên liệt mặt</a:t>
                      </a:r>
                      <a:endParaRPr lang="vi-VN" dirty="0"/>
                    </a:p>
                  </a:txBody>
                  <a:tcPr/>
                </a:tc>
                <a:tc>
                  <a:txBody>
                    <a:bodyPr/>
                    <a:lstStyle/>
                    <a:p>
                      <a:r>
                        <a:rPr lang="vi-VN" dirty="0" smtClean="0"/>
                        <a:t>Có</a:t>
                      </a:r>
                      <a:r>
                        <a:rPr lang="vi-VN" baseline="0" dirty="0" smtClean="0"/>
                        <a:t> thể có liệt ½ người đối bên liệt mặt</a:t>
                      </a:r>
                      <a:endParaRPr lang="vi-VN" dirty="0"/>
                    </a:p>
                  </a:txBody>
                  <a:tcPr/>
                </a:tc>
              </a:tr>
              <a:tr h="370840">
                <a:tc>
                  <a:txBody>
                    <a:bodyPr/>
                    <a:lstStyle/>
                    <a:p>
                      <a:r>
                        <a:rPr lang="vi-VN" dirty="0" smtClean="0"/>
                        <a:t>Không</a:t>
                      </a:r>
                      <a:r>
                        <a:rPr lang="vi-VN" baseline="0" dirty="0" smtClean="0"/>
                        <a:t> tiến triển thành liệt cứng</a:t>
                      </a:r>
                      <a:endParaRPr lang="vi-VN" dirty="0"/>
                    </a:p>
                  </a:txBody>
                  <a:tcPr/>
                </a:tc>
                <a:tc>
                  <a:txBody>
                    <a:bodyPr/>
                    <a:lstStyle/>
                    <a:p>
                      <a:r>
                        <a:rPr lang="vi-VN" dirty="0" smtClean="0"/>
                        <a:t>Có</a:t>
                      </a:r>
                      <a:r>
                        <a:rPr lang="vi-VN" baseline="0" dirty="0" smtClean="0"/>
                        <a:t> thể tiến triển thành liệt cứng</a:t>
                      </a:r>
                      <a:endParaRPr lang="vi-VN" dirty="0"/>
                    </a:p>
                  </a:txBody>
                  <a:tcPr/>
                </a:tc>
              </a:tr>
              <a:tr h="370840">
                <a:tc>
                  <a:txBody>
                    <a:bodyPr/>
                    <a:lstStyle/>
                    <a:p>
                      <a:r>
                        <a:rPr lang="vi-VN" dirty="0" smtClean="0"/>
                        <a:t>Tổn thương</a:t>
                      </a:r>
                      <a:r>
                        <a:rPr lang="vi-VN" baseline="0" dirty="0" smtClean="0"/>
                        <a:t> từ nhân trở lên</a:t>
                      </a:r>
                      <a:endParaRPr lang="vi-VN" dirty="0"/>
                    </a:p>
                  </a:txBody>
                  <a:tcPr/>
                </a:tc>
                <a:tc>
                  <a:txBody>
                    <a:bodyPr/>
                    <a:lstStyle/>
                    <a:p>
                      <a:r>
                        <a:rPr lang="vi-VN" dirty="0" smtClean="0"/>
                        <a:t>Tổn thương</a:t>
                      </a:r>
                      <a:r>
                        <a:rPr lang="vi-VN" baseline="0" dirty="0" smtClean="0"/>
                        <a:t> từ nhân trở ra</a:t>
                      </a:r>
                      <a:endParaRPr lang="vi-VN" dirty="0"/>
                    </a:p>
                  </a:txBody>
                  <a:tcPr/>
                </a:tc>
              </a:tr>
              <a:tr h="370840">
                <a:tc>
                  <a:txBody>
                    <a:bodyPr/>
                    <a:lstStyle/>
                    <a:p>
                      <a:endParaRPr lang="vi-VN"/>
                    </a:p>
                  </a:txBody>
                  <a:tcPr/>
                </a:tc>
                <a:tc>
                  <a:txBody>
                    <a:bodyPr/>
                    <a:lstStyle/>
                    <a:p>
                      <a:endParaRPr lang="vi-VN" dirty="0"/>
                    </a:p>
                  </a:txBody>
                  <a:tcPr/>
                </a:tc>
              </a:tr>
            </a:tbl>
          </a:graphicData>
        </a:graphic>
      </p:graphicFrame>
    </p:spTree>
    <p:extLst>
      <p:ext uri="{BB962C8B-B14F-4D97-AF65-F5344CB8AC3E}">
        <p14:creationId xmlns:p14="http://schemas.microsoft.com/office/powerpoint/2010/main" val="5101847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Khám </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a:lnSpc>
                <a:spcPct val="150000"/>
              </a:lnSpc>
            </a:pPr>
            <a:r>
              <a:rPr lang="vi-VN" dirty="0" smtClean="0"/>
              <a:t>Hoàn </a:t>
            </a:r>
            <a:r>
              <a:rPr lang="vi-VN" dirty="0"/>
              <a:t>thành thăm khám đầu và </a:t>
            </a:r>
            <a:r>
              <a:rPr lang="vi-VN" dirty="0" smtClean="0"/>
              <a:t>cổ</a:t>
            </a:r>
          </a:p>
          <a:p>
            <a:pPr>
              <a:lnSpc>
                <a:spcPct val="150000"/>
              </a:lnSpc>
            </a:pPr>
            <a:r>
              <a:rPr lang="vi-VN" dirty="0" smtClean="0"/>
              <a:t>Khám </a:t>
            </a:r>
            <a:r>
              <a:rPr lang="vi-VN" dirty="0"/>
              <a:t>thần kinh sọ</a:t>
            </a:r>
          </a:p>
          <a:p>
            <a:pPr>
              <a:lnSpc>
                <a:spcPct val="150000"/>
              </a:lnSpc>
            </a:pPr>
            <a:r>
              <a:rPr lang="vi-VN" dirty="0"/>
              <a:t>Khám mắt</a:t>
            </a:r>
          </a:p>
          <a:p>
            <a:pPr>
              <a:lnSpc>
                <a:spcPct val="150000"/>
              </a:lnSpc>
            </a:pPr>
            <a:r>
              <a:rPr lang="vi-VN" dirty="0"/>
              <a:t>Khám thần kinh mặt chi tiết</a:t>
            </a:r>
          </a:p>
          <a:p>
            <a:endParaRPr lang="vi-VN" dirty="0"/>
          </a:p>
        </p:txBody>
      </p:sp>
    </p:spTree>
    <p:extLst>
      <p:ext uri="{BB962C8B-B14F-4D97-AF65-F5344CB8AC3E}">
        <p14:creationId xmlns:p14="http://schemas.microsoft.com/office/powerpoint/2010/main" val="2138498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Cận lâm sàng</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a:lnSpc>
                <a:spcPct val="150000"/>
              </a:lnSpc>
            </a:pPr>
            <a:r>
              <a:rPr lang="vi-VN" dirty="0" smtClean="0"/>
              <a:t>Điện thần kinh đồ</a:t>
            </a:r>
          </a:p>
          <a:p>
            <a:pPr>
              <a:lnSpc>
                <a:spcPct val="150000"/>
              </a:lnSpc>
            </a:pPr>
            <a:r>
              <a:rPr lang="vi-VN" dirty="0" smtClean="0"/>
              <a:t>Điện cơ đồ</a:t>
            </a:r>
          </a:p>
          <a:p>
            <a:pPr>
              <a:lnSpc>
                <a:spcPct val="150000"/>
              </a:lnSpc>
            </a:pPr>
            <a:r>
              <a:rPr lang="vi-VN" dirty="0" smtClean="0"/>
              <a:t>Test thính lực</a:t>
            </a:r>
          </a:p>
          <a:p>
            <a:pPr>
              <a:lnSpc>
                <a:spcPct val="150000"/>
              </a:lnSpc>
            </a:pPr>
            <a:r>
              <a:rPr lang="vi-VN" dirty="0" smtClean="0"/>
              <a:t>Chẩn đoán hình ảnh: MRI, CT</a:t>
            </a:r>
            <a:endParaRPr lang="vi-VN" dirty="0"/>
          </a:p>
        </p:txBody>
      </p:sp>
    </p:spTree>
    <p:extLst>
      <p:ext uri="{BB962C8B-B14F-4D97-AF65-F5344CB8AC3E}">
        <p14:creationId xmlns:p14="http://schemas.microsoft.com/office/powerpoint/2010/main" val="13128526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Điều trị:</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r>
              <a:rPr lang="vi-VN" dirty="0" smtClean="0"/>
              <a:t>Điều trị càng sớm càng tốt</a:t>
            </a:r>
          </a:p>
          <a:p>
            <a:r>
              <a:rPr lang="vi-VN" dirty="0" smtClean="0"/>
              <a:t>Các trường hợp nhẹ có thể hồi phục trong vòng 3 - 6 tuần hoặc nhanh hơn</a:t>
            </a:r>
          </a:p>
          <a:p>
            <a:r>
              <a:rPr lang="vi-VN" dirty="0" smtClean="0"/>
              <a:t>Liệt VII ngoại biên do lạnh có thể tự hồi phục</a:t>
            </a:r>
          </a:p>
          <a:p>
            <a:r>
              <a:rPr lang="vi-VN" dirty="0" smtClean="0"/>
              <a:t>Điều trị theo nguyên nhân: Trước hết người ta điều trị giải quyết các bệnh chính là nguyên nhân gây ra liệt dây thần kinh VII: nội khoa hoặc ngoại khoa</a:t>
            </a:r>
          </a:p>
          <a:p>
            <a:pPr marL="0" indent="0">
              <a:buNone/>
            </a:pPr>
            <a:endParaRPr lang="vi-VN" dirty="0"/>
          </a:p>
        </p:txBody>
      </p:sp>
    </p:spTree>
    <p:extLst>
      <p:ext uri="{BB962C8B-B14F-4D97-AF65-F5344CB8AC3E}">
        <p14:creationId xmlns:p14="http://schemas.microsoft.com/office/powerpoint/2010/main" val="32164359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Điều trị:</a:t>
            </a:r>
            <a:endParaRPr lang="vi-VN" dirty="0"/>
          </a:p>
        </p:txBody>
      </p:sp>
      <p:sp>
        <p:nvSpPr>
          <p:cNvPr id="3" name="Content Placeholder 2"/>
          <p:cNvSpPr>
            <a:spLocks noGrp="1"/>
          </p:cNvSpPr>
          <p:nvPr>
            <p:ph idx="1"/>
          </p:nvPr>
        </p:nvSpPr>
        <p:spPr>
          <a:xfrm>
            <a:off x="838200" y="1349106"/>
            <a:ext cx="10515600" cy="4961541"/>
          </a:xfrm>
        </p:spPr>
        <p:txBody>
          <a:bodyPr>
            <a:normAutofit fontScale="92500" lnSpcReduction="10000"/>
          </a:bodyPr>
          <a:lstStyle/>
          <a:p>
            <a:pPr marL="0" indent="0">
              <a:buNone/>
            </a:pPr>
            <a:r>
              <a:rPr lang="vi-VN" b="1" dirty="0" smtClean="0"/>
              <a:t>Nội khoa:</a:t>
            </a:r>
          </a:p>
          <a:p>
            <a:pPr marL="0" indent="0">
              <a:buNone/>
            </a:pPr>
            <a:r>
              <a:rPr lang="vi-VN" dirty="0" smtClean="0"/>
              <a:t>Dùng corticoide đường tiêm hoặc uống, chỉ định càng sớm càng tốt trong 72 giờ đầu để chống phù nề. Liều: Prednisolone 1mg/kg, giảm liều dần.</a:t>
            </a:r>
          </a:p>
          <a:p>
            <a:pPr marL="0" indent="0">
              <a:buNone/>
            </a:pPr>
            <a:r>
              <a:rPr lang="vi-VN" dirty="0" smtClean="0"/>
              <a:t>+ Kháng sinh khi có nhiễm khuẩn hoặc kháng virus khi bị zona.</a:t>
            </a:r>
          </a:p>
          <a:p>
            <a:pPr marL="0" indent="0">
              <a:buNone/>
            </a:pPr>
            <a:r>
              <a:rPr lang="vi-VN" dirty="0" smtClean="0"/>
              <a:t>+ Dùng các thuốc giãn mạch, tăng biến dạng hồng cầu: cavinton, nootropin, vincamin, fonzilan…</a:t>
            </a:r>
          </a:p>
          <a:p>
            <a:pPr marL="0" indent="0">
              <a:buNone/>
            </a:pPr>
            <a:r>
              <a:rPr lang="vi-VN" dirty="0" smtClean="0"/>
              <a:t>+ Bảo vệ dây thần kinh: dùng sinh tố nhóm B liều cao như neurobion, H-5000, methylcoban.</a:t>
            </a:r>
          </a:p>
          <a:p>
            <a:pPr marL="0" indent="0">
              <a:buNone/>
            </a:pPr>
            <a:r>
              <a:rPr lang="vi-VN" dirty="0" smtClean="0"/>
              <a:t>+ Thuốc tăng dẫn truyền thần kinh: nivalin, paralyse.</a:t>
            </a:r>
          </a:p>
          <a:p>
            <a:pPr marL="0" indent="0">
              <a:buNone/>
            </a:pPr>
            <a:r>
              <a:rPr lang="vi-VN" dirty="0" smtClean="0"/>
              <a:t>+ Kích thích tái tạo bao myelin: nucléo - CMP forte, alton - CMP.</a:t>
            </a:r>
          </a:p>
          <a:p>
            <a:pPr marL="0" indent="0">
              <a:buNone/>
            </a:pPr>
            <a:r>
              <a:rPr lang="vi-VN" dirty="0" smtClean="0"/>
              <a:t>+ Dùng thuốc chống gốc tự do: vitamin E, tocopheron, eckhart Q10…</a:t>
            </a:r>
            <a:endParaRPr lang="vi-VN" dirty="0"/>
          </a:p>
        </p:txBody>
      </p:sp>
    </p:spTree>
    <p:extLst>
      <p:ext uri="{BB962C8B-B14F-4D97-AF65-F5344CB8AC3E}">
        <p14:creationId xmlns:p14="http://schemas.microsoft.com/office/powerpoint/2010/main" val="8876867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Điều trị</a:t>
            </a:r>
            <a:endParaRPr lang="vi-VN" dirty="0">
              <a:solidFill>
                <a:schemeClr val="accent2">
                  <a:lumMod val="50000"/>
                </a:schemeClr>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vi-VN" b="1" dirty="0" smtClean="0"/>
              <a:t>Ngoại khoa</a:t>
            </a:r>
            <a:r>
              <a:rPr lang="vi-VN" dirty="0" smtClean="0"/>
              <a:t>: </a:t>
            </a:r>
          </a:p>
          <a:p>
            <a:pPr>
              <a:lnSpc>
                <a:spcPct val="150000"/>
              </a:lnSpc>
              <a:buFontTx/>
              <a:buChar char="-"/>
            </a:pPr>
            <a:r>
              <a:rPr lang="vi-VN" dirty="0" smtClean="0"/>
              <a:t>Điều trị nguyên nhân chính gây bệnh cần can thiệp ngoại khoa. </a:t>
            </a:r>
          </a:p>
          <a:p>
            <a:pPr>
              <a:lnSpc>
                <a:spcPct val="150000"/>
              </a:lnSpc>
              <a:buFontTx/>
              <a:buChar char="-"/>
            </a:pPr>
            <a:r>
              <a:rPr lang="vi-VN" dirty="0" smtClean="0"/>
              <a:t>Phục hồi kém với điều trị nội khoa đơn thuần</a:t>
            </a:r>
          </a:p>
          <a:p>
            <a:pPr>
              <a:lnSpc>
                <a:spcPct val="150000"/>
              </a:lnSpc>
              <a:buFontTx/>
              <a:buChar char="-"/>
            </a:pPr>
            <a:r>
              <a:rPr lang="vi-VN" dirty="0"/>
              <a:t>Đ</a:t>
            </a:r>
            <a:r>
              <a:rPr lang="vi-VN" dirty="0" smtClean="0"/>
              <a:t>iều </a:t>
            </a:r>
            <a:r>
              <a:rPr lang="vi-VN" dirty="0"/>
              <a:t>trị phẫu thuật được khuyến cáo ở những bệnh nhân thoái hóa 90% trên ENoG trong 14 ngày hoặc ít hơn và không có điện thế đơn vị vận động tự phát nào trên EMG </a:t>
            </a:r>
            <a:r>
              <a:rPr lang="vi-VN" dirty="0" smtClean="0"/>
              <a:t>(Nghiên </a:t>
            </a:r>
            <a:r>
              <a:rPr lang="vi-VN" dirty="0"/>
              <a:t>cứu của Gantz và cộng </a:t>
            </a:r>
            <a:r>
              <a:rPr lang="vi-VN" dirty="0" smtClean="0"/>
              <a:t>sự)</a:t>
            </a:r>
            <a:endParaRPr lang="vi-VN" dirty="0"/>
          </a:p>
        </p:txBody>
      </p:sp>
    </p:spTree>
    <p:extLst>
      <p:ext uri="{BB962C8B-B14F-4D97-AF65-F5344CB8AC3E}">
        <p14:creationId xmlns:p14="http://schemas.microsoft.com/office/powerpoint/2010/main" val="40427640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Điều trị:</a:t>
            </a:r>
            <a:endParaRPr lang="vi-VN" dirty="0"/>
          </a:p>
        </p:txBody>
      </p:sp>
      <p:sp>
        <p:nvSpPr>
          <p:cNvPr id="3" name="Content Placeholder 2"/>
          <p:cNvSpPr>
            <a:spLocks noGrp="1"/>
          </p:cNvSpPr>
          <p:nvPr>
            <p:ph idx="1"/>
          </p:nvPr>
        </p:nvSpPr>
        <p:spPr/>
        <p:txBody>
          <a:bodyPr>
            <a:normAutofit fontScale="92500" lnSpcReduction="20000"/>
          </a:bodyPr>
          <a:lstStyle/>
          <a:p>
            <a:pPr marL="0" indent="0">
              <a:lnSpc>
                <a:spcPct val="150000"/>
              </a:lnSpc>
              <a:buNone/>
            </a:pPr>
            <a:r>
              <a:rPr lang="vi-VN" dirty="0" smtClean="0"/>
              <a:t>Điều trị kết hợp:</a:t>
            </a:r>
          </a:p>
          <a:p>
            <a:pPr marL="0" indent="0">
              <a:lnSpc>
                <a:spcPct val="150000"/>
              </a:lnSpc>
              <a:buNone/>
            </a:pPr>
            <a:r>
              <a:rPr lang="vi-VN" dirty="0" smtClean="0"/>
              <a:t>- Giảm </a:t>
            </a:r>
            <a:r>
              <a:rPr lang="vi-VN" dirty="0"/>
              <a:t>tâm lý lo lắng giúp người bệnh an tâm và hợp tác trong điều </a:t>
            </a:r>
            <a:r>
              <a:rPr lang="vi-VN" dirty="0" smtClean="0"/>
              <a:t>trị</a:t>
            </a:r>
          </a:p>
          <a:p>
            <a:pPr marL="0" indent="0">
              <a:lnSpc>
                <a:spcPct val="150000"/>
              </a:lnSpc>
              <a:buNone/>
            </a:pPr>
            <a:r>
              <a:rPr lang="vi-VN" dirty="0" smtClean="0"/>
              <a:t>- Biện pháp y học cổ truyền: Châm cứu, ngãi cứu</a:t>
            </a:r>
          </a:p>
          <a:p>
            <a:pPr marL="0" indent="0">
              <a:lnSpc>
                <a:spcPct val="150000"/>
              </a:lnSpc>
              <a:buNone/>
            </a:pPr>
            <a:r>
              <a:rPr lang="vi-VN" dirty="0"/>
              <a:t>-</a:t>
            </a:r>
            <a:r>
              <a:rPr lang="vi-VN" dirty="0" smtClean="0"/>
              <a:t> Các biện pháp vật lý trị liệu: chườm nóng, điện xung dòng xung kích thích, xoa bóp, tập vật lý trị liệu.</a:t>
            </a:r>
          </a:p>
          <a:p>
            <a:pPr>
              <a:lnSpc>
                <a:spcPct val="150000"/>
              </a:lnSpc>
              <a:buFontTx/>
              <a:buChar char="-"/>
            </a:pPr>
            <a:r>
              <a:rPr lang="vi-VN" dirty="0" smtClean="0"/>
              <a:t>Bảo vệ mắt</a:t>
            </a:r>
          </a:p>
          <a:p>
            <a:pPr>
              <a:lnSpc>
                <a:spcPct val="150000"/>
              </a:lnSpc>
              <a:buFontTx/>
              <a:buChar char="-"/>
            </a:pPr>
            <a:r>
              <a:rPr lang="vi-VN" dirty="0" smtClean="0"/>
              <a:t>Chế độ sinh hoạt, nghỉ ngơi: hạn chế tiếp xúc lạnh</a:t>
            </a:r>
            <a:endParaRPr lang="vi-VN" dirty="0"/>
          </a:p>
        </p:txBody>
      </p:sp>
    </p:spTree>
    <p:extLst>
      <p:ext uri="{BB962C8B-B14F-4D97-AF65-F5344CB8AC3E}">
        <p14:creationId xmlns:p14="http://schemas.microsoft.com/office/powerpoint/2010/main" val="14048359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Vật lý trị liệu:</a:t>
            </a:r>
            <a:endParaRPr lang="vi-VN" dirty="0">
              <a:solidFill>
                <a:schemeClr val="accent2">
                  <a:lumMod val="50000"/>
                </a:schemeClr>
              </a:solidFill>
            </a:endParaRPr>
          </a:p>
        </p:txBody>
      </p:sp>
      <p:sp>
        <p:nvSpPr>
          <p:cNvPr id="3" name="Content Placeholder 2"/>
          <p:cNvSpPr>
            <a:spLocks noGrp="1"/>
          </p:cNvSpPr>
          <p:nvPr>
            <p:ph idx="1"/>
          </p:nvPr>
        </p:nvSpPr>
        <p:spPr/>
        <p:txBody>
          <a:bodyPr>
            <a:normAutofit fontScale="85000" lnSpcReduction="20000"/>
          </a:bodyPr>
          <a:lstStyle/>
          <a:p>
            <a:pPr marL="0" indent="0">
              <a:lnSpc>
                <a:spcPct val="150000"/>
              </a:lnSpc>
              <a:buNone/>
            </a:pPr>
            <a:r>
              <a:rPr lang="vi-VN" dirty="0" smtClean="0"/>
              <a:t>- Tăng </a:t>
            </a:r>
            <a:r>
              <a:rPr lang="vi-VN" dirty="0"/>
              <a:t>cường trương lực cơ, phục hồi cơ mặt bị teo, điều trị co cứng cơ mặt, tăng cường tuần hoàn, tiếp tục phục hồi chức năng giao tiếp</a:t>
            </a:r>
            <a:endParaRPr lang="vi-VN" dirty="0" smtClean="0"/>
          </a:p>
          <a:p>
            <a:pPr>
              <a:lnSpc>
                <a:spcPct val="150000"/>
              </a:lnSpc>
              <a:buFontTx/>
              <a:buChar char="-"/>
            </a:pPr>
            <a:r>
              <a:rPr lang="vi-VN" dirty="0" smtClean="0"/>
              <a:t>Hướng </a:t>
            </a:r>
            <a:r>
              <a:rPr lang="vi-VN" dirty="0"/>
              <a:t>dẫn người bệnh tự tập qua gương:  nhắm mắt huýt sáo, thổi lửa, ngậm chặt miệng,  mỉm cười, nhăn trán, phát âm những từ có âm  môi: B, P, U, I, A</a:t>
            </a:r>
            <a:r>
              <a:rPr lang="vi-VN" dirty="0" smtClean="0"/>
              <a:t>…</a:t>
            </a:r>
          </a:p>
          <a:p>
            <a:pPr>
              <a:lnSpc>
                <a:spcPct val="150000"/>
              </a:lnSpc>
              <a:buFontTx/>
              <a:buChar char="-"/>
            </a:pPr>
            <a:r>
              <a:rPr lang="vi-VN" dirty="0"/>
              <a:t>Hướng dẫn người bệnh giữ ấm mặt, bảo vệ  mắt, tránh các cử động mạnh ở mắt</a:t>
            </a:r>
            <a:r>
              <a:rPr lang="vi-VN" dirty="0" smtClean="0"/>
              <a:t>.</a:t>
            </a:r>
          </a:p>
          <a:p>
            <a:pPr>
              <a:lnSpc>
                <a:spcPct val="150000"/>
              </a:lnSpc>
              <a:buFontTx/>
              <a:buChar char="-"/>
            </a:pPr>
            <a:r>
              <a:rPr lang="vi-VN" dirty="0" smtClean="0"/>
              <a:t>VLTL cải thiện biến chứng</a:t>
            </a:r>
            <a:endParaRPr lang="vi-VN" dirty="0"/>
          </a:p>
        </p:txBody>
      </p:sp>
    </p:spTree>
    <p:extLst>
      <p:ext uri="{BB962C8B-B14F-4D97-AF65-F5344CB8AC3E}">
        <p14:creationId xmlns:p14="http://schemas.microsoft.com/office/powerpoint/2010/main" val="34166535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82" y="942109"/>
            <a:ext cx="9656618" cy="5632311"/>
          </a:xfrm>
          <a:prstGeom prst="rect">
            <a:avLst/>
          </a:prstGeom>
          <a:noFill/>
        </p:spPr>
        <p:txBody>
          <a:bodyPr wrap="square" rtlCol="0">
            <a:spAutoFit/>
          </a:bodyPr>
          <a:lstStyle/>
          <a:p>
            <a:r>
              <a:rPr lang="vi-VN" sz="2000" b="1" dirty="0"/>
              <a:t>Kết quả (1 năm sau chẩn đoán):</a:t>
            </a:r>
          </a:p>
          <a:p>
            <a:r>
              <a:rPr lang="vi-VN" sz="2000" dirty="0" smtClean="0"/>
              <a:t>-Không </a:t>
            </a:r>
            <a:r>
              <a:rPr lang="vi-VN" sz="2000" dirty="0"/>
              <a:t>có liệt hoàn toàn vĩnh viễn</a:t>
            </a:r>
          </a:p>
          <a:p>
            <a:r>
              <a:rPr lang="vi-VN" sz="2000" dirty="0"/>
              <a:t>71% phục hồi hoàn toàn</a:t>
            </a:r>
          </a:p>
          <a:p>
            <a:r>
              <a:rPr lang="vi-VN" sz="2000" dirty="0"/>
              <a:t>94% bị liệt nhẹ đơn thuần đã phục hồi hoàn toàn</a:t>
            </a:r>
          </a:p>
          <a:p>
            <a:r>
              <a:rPr lang="vi-VN" sz="2000" dirty="0"/>
              <a:t>16% suy chức năng cơ mặt từ vừa đến nặng</a:t>
            </a:r>
          </a:p>
          <a:p>
            <a:r>
              <a:rPr lang="vi-VN" sz="2000" dirty="0" smtClean="0"/>
              <a:t>-Sự </a:t>
            </a:r>
            <a:r>
              <a:rPr lang="vi-VN" sz="2000" dirty="0"/>
              <a:t>phục hồi các triệu chứng liên quan:</a:t>
            </a:r>
          </a:p>
          <a:p>
            <a:r>
              <a:rPr lang="vi-VN" sz="2000" dirty="0"/>
              <a:t>Chức năng vị giác: 80%</a:t>
            </a:r>
          </a:p>
          <a:p>
            <a:r>
              <a:rPr lang="vi-VN" sz="2000" dirty="0"/>
              <a:t>Phản xạ xương bàn đạp: 86%</a:t>
            </a:r>
          </a:p>
          <a:p>
            <a:r>
              <a:rPr lang="vi-VN" sz="2000" dirty="0"/>
              <a:t>Chức năng tuyến lệ: 97%</a:t>
            </a:r>
          </a:p>
          <a:p>
            <a:r>
              <a:rPr lang="vi-VN" sz="2000" dirty="0" smtClean="0"/>
              <a:t>-Các </a:t>
            </a:r>
            <a:r>
              <a:rPr lang="vi-VN" sz="2000" dirty="0"/>
              <a:t>yếu tố nguy cơ đối với sự hồi phục không hoàn toàn:</a:t>
            </a:r>
          </a:p>
          <a:p>
            <a:r>
              <a:rPr lang="vi-VN" sz="2000" dirty="0"/>
              <a:t>Đái tháo đường</a:t>
            </a:r>
          </a:p>
          <a:p>
            <a:r>
              <a:rPr lang="vi-VN" sz="2000" dirty="0"/>
              <a:t>Có thai</a:t>
            </a:r>
          </a:p>
          <a:p>
            <a:r>
              <a:rPr lang="vi-VN" sz="2000" dirty="0"/>
              <a:t>Đau sau tai (đau trầm trọng – có thể gợi ý tới hội chứng Ramsay Hunt).</a:t>
            </a:r>
          </a:p>
          <a:p>
            <a:r>
              <a:rPr lang="vi-VN" sz="2000" dirty="0"/>
              <a:t>Sự hồi phục chức năng muộn (&gt;3 tuần sau khởi phát) (có thể hiểu là không thấy dấu hiệu hồi phục sau 3 tuần)</a:t>
            </a:r>
          </a:p>
          <a:p>
            <a:r>
              <a:rPr lang="vi-VN" sz="2000" dirty="0"/>
              <a:t>Tuổi (trên 60 tuổi có tiên lượng xấu</a:t>
            </a:r>
            <a:r>
              <a:rPr lang="vi-VN" sz="2000" dirty="0" smtClean="0"/>
              <a:t>)</a:t>
            </a:r>
          </a:p>
          <a:p>
            <a:r>
              <a:rPr lang="vi-VN" sz="2000" i="1" dirty="0"/>
              <a:t>(nghiên cứu bởi Peiterson trên 1011 bệnh nhân liệt Bell không điều trị</a:t>
            </a:r>
            <a:r>
              <a:rPr lang="vi-VN" sz="2000" dirty="0"/>
              <a:t>)</a:t>
            </a:r>
          </a:p>
          <a:p>
            <a:endParaRPr lang="vi-VN" sz="2000" dirty="0"/>
          </a:p>
        </p:txBody>
      </p:sp>
    </p:spTree>
    <p:extLst>
      <p:ext uri="{BB962C8B-B14F-4D97-AF65-F5344CB8AC3E}">
        <p14:creationId xmlns:p14="http://schemas.microsoft.com/office/powerpoint/2010/main" val="17402600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25783" y="189398"/>
            <a:ext cx="8728362" cy="6336145"/>
          </a:xfrm>
          <a:prstGeom prst="rect">
            <a:avLst/>
          </a:prstGeom>
        </p:spPr>
      </p:pic>
    </p:spTree>
    <p:extLst>
      <p:ext uri="{BB962C8B-B14F-4D97-AF65-F5344CB8AC3E}">
        <p14:creationId xmlns:p14="http://schemas.microsoft.com/office/powerpoint/2010/main" val="3500246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Dịch tể</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a:lnSpc>
                <a:spcPct val="150000"/>
              </a:lnSpc>
            </a:pPr>
            <a:r>
              <a:rPr lang="vi-VN" dirty="0"/>
              <a:t>30-45 trường hợp/100,000 mỗi năm</a:t>
            </a:r>
          </a:p>
          <a:p>
            <a:pPr>
              <a:lnSpc>
                <a:spcPct val="150000"/>
              </a:lnSpc>
            </a:pPr>
            <a:r>
              <a:rPr lang="vi-VN" dirty="0"/>
              <a:t>Thường gặp nhất trong độ tuổi 15-45 tuổi</a:t>
            </a:r>
          </a:p>
          <a:p>
            <a:pPr>
              <a:lnSpc>
                <a:spcPct val="150000"/>
              </a:lnSpc>
            </a:pPr>
            <a:r>
              <a:rPr lang="vi-VN" dirty="0"/>
              <a:t>Tỉ lệ bằng nhau ở hai giới</a:t>
            </a:r>
          </a:p>
          <a:p>
            <a:pPr>
              <a:lnSpc>
                <a:spcPct val="150000"/>
              </a:lnSpc>
            </a:pPr>
            <a:r>
              <a:rPr lang="vi-VN" dirty="0"/>
              <a:t>Bệnh sử gia đình: 10%</a:t>
            </a:r>
          </a:p>
        </p:txBody>
      </p:sp>
    </p:spTree>
    <p:extLst>
      <p:ext uri="{BB962C8B-B14F-4D97-AF65-F5344CB8AC3E}">
        <p14:creationId xmlns:p14="http://schemas.microsoft.com/office/powerpoint/2010/main" val="23085403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Biến chứng:</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r>
              <a:rPr lang="vi-VN" dirty="0" smtClean="0"/>
              <a:t> Thường gặp nhất là co cơ đồng vận: do sự tự phục hồi của dây thần kinh hoặc do quá trình điều trị </a:t>
            </a:r>
          </a:p>
          <a:p>
            <a:r>
              <a:rPr lang="vi-VN" dirty="0"/>
              <a:t> </a:t>
            </a:r>
            <a:r>
              <a:rPr lang="vi-VN" dirty="0" smtClean="0"/>
              <a:t>Co cứng cơ</a:t>
            </a:r>
          </a:p>
          <a:p>
            <a:r>
              <a:rPr lang="vi-VN"/>
              <a:t> </a:t>
            </a:r>
            <a:r>
              <a:rPr lang="vi-VN" smtClean="0"/>
              <a:t>Giảm tiết nước mắt, nước mắt cá sấu</a:t>
            </a:r>
            <a:endParaRPr lang="vi-VN" dirty="0" smtClean="0"/>
          </a:p>
          <a:p>
            <a:endParaRPr lang="vi-VN" dirty="0"/>
          </a:p>
        </p:txBody>
      </p:sp>
    </p:spTree>
    <p:extLst>
      <p:ext uri="{BB962C8B-B14F-4D97-AF65-F5344CB8AC3E}">
        <p14:creationId xmlns:p14="http://schemas.microsoft.com/office/powerpoint/2010/main" val="29951723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LIỆT MẶT TRONG YHCT</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a:lnSpc>
                <a:spcPct val="150000"/>
              </a:lnSpc>
            </a:pPr>
            <a:r>
              <a:rPr lang="vi-VN" dirty="0"/>
              <a:t>Các triệu chứng: Méo miệng, mắt nhắm  không kín, nhân trung lệch, … được YHCT  xếp vào chứng “Khẩu nhãn oa tà”, “Nuy  </a:t>
            </a:r>
            <a:r>
              <a:rPr lang="vi-VN" dirty="0" smtClean="0"/>
              <a:t>chứng”, Khẩu </a:t>
            </a:r>
            <a:r>
              <a:rPr lang="vi-VN" dirty="0"/>
              <a:t>tịch, Diện </a:t>
            </a:r>
            <a:r>
              <a:rPr lang="vi-VN" dirty="0" smtClean="0"/>
              <a:t>nan,...</a:t>
            </a:r>
          </a:p>
          <a:p>
            <a:pPr>
              <a:lnSpc>
                <a:spcPct val="150000"/>
              </a:lnSpc>
            </a:pPr>
            <a:r>
              <a:rPr lang="vi-VN" dirty="0" smtClean="0"/>
              <a:t>Nguyên nhân: phong hàn, phong nhiệt, huyết ứ</a:t>
            </a:r>
            <a:endParaRPr lang="vi-VN" dirty="0"/>
          </a:p>
        </p:txBody>
      </p:sp>
    </p:spTree>
    <p:extLst>
      <p:ext uri="{BB962C8B-B14F-4D97-AF65-F5344CB8AC3E}">
        <p14:creationId xmlns:p14="http://schemas.microsoft.com/office/powerpoint/2010/main" val="15268863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70905"/>
          </a:xfrm>
        </p:spPr>
        <p:txBody>
          <a:bodyPr/>
          <a:lstStyle/>
          <a:p>
            <a:r>
              <a:rPr lang="vi-VN" dirty="0" smtClean="0">
                <a:solidFill>
                  <a:schemeClr val="accent2">
                    <a:lumMod val="50000"/>
                  </a:schemeClr>
                </a:solidFill>
              </a:rPr>
              <a:t>Nguyên nhân, bệnh sinh</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marL="0" indent="0">
              <a:buNone/>
            </a:pPr>
            <a:endParaRPr lang="vi-VN" dirty="0"/>
          </a:p>
        </p:txBody>
      </p:sp>
      <p:grpSp>
        <p:nvGrpSpPr>
          <p:cNvPr id="4" name="object 2"/>
          <p:cNvGrpSpPr/>
          <p:nvPr/>
        </p:nvGrpSpPr>
        <p:grpSpPr>
          <a:xfrm>
            <a:off x="2846985" y="2815541"/>
            <a:ext cx="542290" cy="1582420"/>
            <a:chOff x="1792312" y="2887979"/>
            <a:chExt cx="542290" cy="1582420"/>
          </a:xfrm>
        </p:grpSpPr>
        <p:pic>
          <p:nvPicPr>
            <p:cNvPr id="5" name="object 3"/>
            <p:cNvPicPr/>
            <p:nvPr/>
          </p:nvPicPr>
          <p:blipFill>
            <a:blip r:embed="rId2" cstate="print"/>
            <a:stretch>
              <a:fillRect/>
            </a:stretch>
          </p:blipFill>
          <p:spPr>
            <a:xfrm>
              <a:off x="1792312" y="2887979"/>
              <a:ext cx="542102" cy="1581911"/>
            </a:xfrm>
            <a:prstGeom prst="rect">
              <a:avLst/>
            </a:prstGeom>
          </p:spPr>
        </p:pic>
        <p:sp>
          <p:nvSpPr>
            <p:cNvPr id="6" name="object 4"/>
            <p:cNvSpPr/>
            <p:nvPr/>
          </p:nvSpPr>
          <p:spPr>
            <a:xfrm>
              <a:off x="1817115" y="2892678"/>
              <a:ext cx="484505" cy="1527810"/>
            </a:xfrm>
            <a:custGeom>
              <a:avLst/>
              <a:gdLst/>
              <a:ahLst/>
              <a:cxnLst/>
              <a:rect l="l" t="t" r="r" b="b"/>
              <a:pathLst>
                <a:path w="484505" h="1527810">
                  <a:moveTo>
                    <a:pt x="434932" y="1456973"/>
                  </a:moveTo>
                  <a:lnTo>
                    <a:pt x="410082" y="1464437"/>
                  </a:lnTo>
                  <a:lnTo>
                    <a:pt x="469645" y="1527683"/>
                  </a:lnTo>
                  <a:lnTo>
                    <a:pt x="479765" y="1469390"/>
                  </a:lnTo>
                  <a:lnTo>
                    <a:pt x="438657" y="1469390"/>
                  </a:lnTo>
                  <a:lnTo>
                    <a:pt x="434932" y="1456973"/>
                  </a:lnTo>
                  <a:close/>
                </a:path>
                <a:path w="484505" h="1527810">
                  <a:moveTo>
                    <a:pt x="459713" y="1449530"/>
                  </a:moveTo>
                  <a:lnTo>
                    <a:pt x="434932" y="1456973"/>
                  </a:lnTo>
                  <a:lnTo>
                    <a:pt x="438657" y="1469390"/>
                  </a:lnTo>
                  <a:lnTo>
                    <a:pt x="463422" y="1461897"/>
                  </a:lnTo>
                  <a:lnTo>
                    <a:pt x="459713" y="1449530"/>
                  </a:lnTo>
                  <a:close/>
                </a:path>
                <a:path w="484505" h="1527810">
                  <a:moveTo>
                    <a:pt x="484504" y="1442085"/>
                  </a:moveTo>
                  <a:lnTo>
                    <a:pt x="459713" y="1449530"/>
                  </a:lnTo>
                  <a:lnTo>
                    <a:pt x="463422" y="1461897"/>
                  </a:lnTo>
                  <a:lnTo>
                    <a:pt x="438657" y="1469390"/>
                  </a:lnTo>
                  <a:lnTo>
                    <a:pt x="479765" y="1469390"/>
                  </a:lnTo>
                  <a:lnTo>
                    <a:pt x="484504" y="1442085"/>
                  </a:lnTo>
                  <a:close/>
                </a:path>
                <a:path w="484505" h="1527810">
                  <a:moveTo>
                    <a:pt x="24891" y="0"/>
                  </a:moveTo>
                  <a:lnTo>
                    <a:pt x="0" y="7366"/>
                  </a:lnTo>
                  <a:lnTo>
                    <a:pt x="434932" y="1456973"/>
                  </a:lnTo>
                  <a:lnTo>
                    <a:pt x="459713" y="1449530"/>
                  </a:lnTo>
                  <a:lnTo>
                    <a:pt x="24891" y="0"/>
                  </a:lnTo>
                  <a:close/>
                </a:path>
              </a:pathLst>
            </a:custGeom>
            <a:solidFill>
              <a:srgbClr val="C00000"/>
            </a:solidFill>
          </p:spPr>
          <p:txBody>
            <a:bodyPr wrap="square" lIns="0" tIns="0" rIns="0" bIns="0" rtlCol="0"/>
            <a:lstStyle/>
            <a:p>
              <a:endParaRPr/>
            </a:p>
          </p:txBody>
        </p:sp>
      </p:grpSp>
      <p:grpSp>
        <p:nvGrpSpPr>
          <p:cNvPr id="7" name="object 5"/>
          <p:cNvGrpSpPr/>
          <p:nvPr/>
        </p:nvGrpSpPr>
        <p:grpSpPr>
          <a:xfrm>
            <a:off x="5891084" y="1301925"/>
            <a:ext cx="4218305" cy="4488815"/>
            <a:chOff x="4657852" y="1429494"/>
            <a:chExt cx="4218305" cy="4488815"/>
          </a:xfrm>
        </p:grpSpPr>
        <p:pic>
          <p:nvPicPr>
            <p:cNvPr id="8" name="object 6"/>
            <p:cNvPicPr/>
            <p:nvPr/>
          </p:nvPicPr>
          <p:blipFill>
            <a:blip r:embed="rId3" cstate="print"/>
            <a:stretch>
              <a:fillRect/>
            </a:stretch>
          </p:blipFill>
          <p:spPr>
            <a:xfrm>
              <a:off x="4657852" y="5016966"/>
              <a:ext cx="134619" cy="901141"/>
            </a:xfrm>
            <a:prstGeom prst="rect">
              <a:avLst/>
            </a:prstGeom>
          </p:spPr>
        </p:pic>
        <p:sp>
          <p:nvSpPr>
            <p:cNvPr id="9" name="object 7"/>
            <p:cNvSpPr/>
            <p:nvPr/>
          </p:nvSpPr>
          <p:spPr>
            <a:xfrm>
              <a:off x="4686300" y="5029961"/>
              <a:ext cx="78105" cy="838200"/>
            </a:xfrm>
            <a:custGeom>
              <a:avLst/>
              <a:gdLst/>
              <a:ahLst/>
              <a:cxnLst/>
              <a:rect l="l" t="t" r="r" b="b"/>
              <a:pathLst>
                <a:path w="78104" h="838200">
                  <a:moveTo>
                    <a:pt x="25908" y="760476"/>
                  </a:moveTo>
                  <a:lnTo>
                    <a:pt x="0" y="760476"/>
                  </a:lnTo>
                  <a:lnTo>
                    <a:pt x="38862" y="838200"/>
                  </a:lnTo>
                  <a:lnTo>
                    <a:pt x="71247" y="773429"/>
                  </a:lnTo>
                  <a:lnTo>
                    <a:pt x="25908" y="773429"/>
                  </a:lnTo>
                  <a:lnTo>
                    <a:pt x="25908" y="760476"/>
                  </a:lnTo>
                  <a:close/>
                </a:path>
                <a:path w="78104" h="838200">
                  <a:moveTo>
                    <a:pt x="51815" y="0"/>
                  </a:moveTo>
                  <a:lnTo>
                    <a:pt x="25908" y="0"/>
                  </a:lnTo>
                  <a:lnTo>
                    <a:pt x="25908" y="773429"/>
                  </a:lnTo>
                  <a:lnTo>
                    <a:pt x="51815" y="773429"/>
                  </a:lnTo>
                  <a:lnTo>
                    <a:pt x="51815" y="0"/>
                  </a:lnTo>
                  <a:close/>
                </a:path>
                <a:path w="78104" h="838200">
                  <a:moveTo>
                    <a:pt x="77724" y="760476"/>
                  </a:moveTo>
                  <a:lnTo>
                    <a:pt x="51815" y="760476"/>
                  </a:lnTo>
                  <a:lnTo>
                    <a:pt x="51815" y="773429"/>
                  </a:lnTo>
                  <a:lnTo>
                    <a:pt x="71247" y="773429"/>
                  </a:lnTo>
                  <a:lnTo>
                    <a:pt x="77724" y="760476"/>
                  </a:lnTo>
                  <a:close/>
                </a:path>
              </a:pathLst>
            </a:custGeom>
            <a:solidFill>
              <a:srgbClr val="C00000"/>
            </a:solidFill>
          </p:spPr>
          <p:txBody>
            <a:bodyPr wrap="square" lIns="0" tIns="0" rIns="0" bIns="0" rtlCol="0"/>
            <a:lstStyle/>
            <a:p>
              <a:endParaRPr/>
            </a:p>
          </p:txBody>
        </p:sp>
        <p:pic>
          <p:nvPicPr>
            <p:cNvPr id="10" name="object 8"/>
            <p:cNvPicPr/>
            <p:nvPr/>
          </p:nvPicPr>
          <p:blipFill>
            <a:blip r:embed="rId4" cstate="print"/>
            <a:stretch>
              <a:fillRect/>
            </a:stretch>
          </p:blipFill>
          <p:spPr>
            <a:xfrm>
              <a:off x="5449812" y="1429494"/>
              <a:ext cx="3425976" cy="1606330"/>
            </a:xfrm>
            <a:prstGeom prst="rect">
              <a:avLst/>
            </a:prstGeom>
          </p:spPr>
        </p:pic>
      </p:grpSp>
      <p:pic>
        <p:nvPicPr>
          <p:cNvPr id="12" name="object 10"/>
          <p:cNvPicPr/>
          <p:nvPr/>
        </p:nvPicPr>
        <p:blipFill>
          <a:blip r:embed="rId5" cstate="print"/>
          <a:stretch>
            <a:fillRect/>
          </a:stretch>
        </p:blipFill>
        <p:spPr>
          <a:xfrm>
            <a:off x="1509832" y="1332265"/>
            <a:ext cx="3681984" cy="1548384"/>
          </a:xfrm>
          <a:prstGeom prst="rect">
            <a:avLst/>
          </a:prstGeom>
        </p:spPr>
      </p:pic>
      <p:sp>
        <p:nvSpPr>
          <p:cNvPr id="13" name="object 11"/>
          <p:cNvSpPr txBox="1"/>
          <p:nvPr/>
        </p:nvSpPr>
        <p:spPr>
          <a:xfrm>
            <a:off x="1733479" y="1631899"/>
            <a:ext cx="3234690" cy="758190"/>
          </a:xfrm>
          <a:prstGeom prst="rect">
            <a:avLst/>
          </a:prstGeom>
        </p:spPr>
        <p:txBody>
          <a:bodyPr vert="horz" wrap="square" lIns="0" tIns="12700" rIns="0" bIns="0" rtlCol="0">
            <a:spAutoFit/>
          </a:bodyPr>
          <a:lstStyle/>
          <a:p>
            <a:pPr algn="ctr">
              <a:lnSpc>
                <a:spcPct val="100000"/>
              </a:lnSpc>
              <a:spcBef>
                <a:spcPts val="100"/>
              </a:spcBef>
            </a:pPr>
            <a:r>
              <a:rPr sz="2400" b="1" spc="-10" dirty="0">
                <a:latin typeface="Calibri"/>
                <a:cs typeface="Calibri"/>
              </a:rPr>
              <a:t>NGOẠI</a:t>
            </a:r>
            <a:r>
              <a:rPr sz="2400" b="1" spc="-40" dirty="0">
                <a:latin typeface="Calibri"/>
                <a:cs typeface="Calibri"/>
              </a:rPr>
              <a:t> </a:t>
            </a:r>
            <a:r>
              <a:rPr sz="2400" b="1" spc="-5" dirty="0">
                <a:latin typeface="Calibri"/>
                <a:cs typeface="Calibri"/>
              </a:rPr>
              <a:t>NHÂN</a:t>
            </a:r>
            <a:endParaRPr sz="2400" dirty="0">
              <a:latin typeface="Calibri"/>
              <a:cs typeface="Calibri"/>
            </a:endParaRPr>
          </a:p>
          <a:p>
            <a:pPr algn="ctr">
              <a:lnSpc>
                <a:spcPct val="100000"/>
              </a:lnSpc>
              <a:spcBef>
                <a:spcPts val="5"/>
              </a:spcBef>
            </a:pPr>
            <a:r>
              <a:rPr sz="2400" b="1" spc="-5" dirty="0">
                <a:latin typeface="Calibri"/>
                <a:cs typeface="Calibri"/>
              </a:rPr>
              <a:t>(phong</a:t>
            </a:r>
            <a:r>
              <a:rPr sz="2400" b="1" spc="-15" dirty="0">
                <a:latin typeface="Calibri"/>
                <a:cs typeface="Calibri"/>
              </a:rPr>
              <a:t> </a:t>
            </a:r>
            <a:r>
              <a:rPr sz="2400" b="1" spc="-5" dirty="0">
                <a:latin typeface="Calibri"/>
                <a:cs typeface="Calibri"/>
              </a:rPr>
              <a:t>hàn, phong</a:t>
            </a:r>
            <a:r>
              <a:rPr sz="2400" b="1" spc="-25" dirty="0">
                <a:latin typeface="Calibri"/>
                <a:cs typeface="Calibri"/>
              </a:rPr>
              <a:t> </a:t>
            </a:r>
            <a:r>
              <a:rPr sz="2400" b="1" spc="-5" dirty="0">
                <a:latin typeface="Calibri"/>
                <a:cs typeface="Calibri"/>
              </a:rPr>
              <a:t>nhiệt)</a:t>
            </a:r>
            <a:endParaRPr sz="2400" dirty="0">
              <a:latin typeface="Calibri"/>
              <a:cs typeface="Calibri"/>
            </a:endParaRPr>
          </a:p>
        </p:txBody>
      </p:sp>
      <p:sp>
        <p:nvSpPr>
          <p:cNvPr id="14" name="object 12"/>
          <p:cNvSpPr txBox="1"/>
          <p:nvPr/>
        </p:nvSpPr>
        <p:spPr>
          <a:xfrm>
            <a:off x="7382572" y="1909510"/>
            <a:ext cx="2026920" cy="391160"/>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Calibri"/>
                <a:cs typeface="Calibri"/>
              </a:rPr>
              <a:t>CHẤN</a:t>
            </a:r>
            <a:r>
              <a:rPr sz="2400" b="1" spc="-85" dirty="0">
                <a:latin typeface="Calibri"/>
                <a:cs typeface="Calibri"/>
              </a:rPr>
              <a:t> </a:t>
            </a:r>
            <a:r>
              <a:rPr sz="2400" b="1" spc="-15" dirty="0">
                <a:latin typeface="Calibri"/>
                <a:cs typeface="Calibri"/>
              </a:rPr>
              <a:t>THƯƠNG</a:t>
            </a:r>
            <a:endParaRPr sz="2400" dirty="0">
              <a:latin typeface="Calibri"/>
              <a:cs typeface="Calibri"/>
            </a:endParaRPr>
          </a:p>
        </p:txBody>
      </p:sp>
      <p:pic>
        <p:nvPicPr>
          <p:cNvPr id="15" name="object 13"/>
          <p:cNvPicPr/>
          <p:nvPr/>
        </p:nvPicPr>
        <p:blipFill>
          <a:blip r:embed="rId6" cstate="print"/>
          <a:stretch>
            <a:fillRect/>
          </a:stretch>
        </p:blipFill>
        <p:spPr>
          <a:xfrm>
            <a:off x="3118130" y="3229789"/>
            <a:ext cx="2130552" cy="728471"/>
          </a:xfrm>
          <a:prstGeom prst="rect">
            <a:avLst/>
          </a:prstGeom>
        </p:spPr>
      </p:pic>
      <p:sp>
        <p:nvSpPr>
          <p:cNvPr id="16" name="object 14"/>
          <p:cNvSpPr txBox="1"/>
          <p:nvPr/>
        </p:nvSpPr>
        <p:spPr>
          <a:xfrm>
            <a:off x="3281405" y="3271396"/>
            <a:ext cx="1703070" cy="391795"/>
          </a:xfrm>
          <a:prstGeom prst="rect">
            <a:avLst/>
          </a:prstGeom>
        </p:spPr>
        <p:txBody>
          <a:bodyPr vert="horz" wrap="square" lIns="0" tIns="12700" rIns="0" bIns="0" rtlCol="0">
            <a:spAutoFit/>
          </a:bodyPr>
          <a:lstStyle/>
          <a:p>
            <a:pPr marL="12700">
              <a:lnSpc>
                <a:spcPct val="100000"/>
              </a:lnSpc>
              <a:spcBef>
                <a:spcPts val="100"/>
              </a:spcBef>
            </a:pPr>
            <a:r>
              <a:rPr sz="2400" b="1" spc="-5" dirty="0">
                <a:latin typeface="Calibri"/>
                <a:cs typeface="Calibri"/>
              </a:rPr>
              <a:t>Chính</a:t>
            </a:r>
            <a:r>
              <a:rPr sz="2400" b="1" spc="-40" dirty="0">
                <a:latin typeface="Calibri"/>
                <a:cs typeface="Calibri"/>
              </a:rPr>
              <a:t> </a:t>
            </a:r>
            <a:r>
              <a:rPr sz="2400" b="1" spc="-5" dirty="0">
                <a:latin typeface="Calibri"/>
                <a:cs typeface="Calibri"/>
              </a:rPr>
              <a:t>khí</a:t>
            </a:r>
            <a:r>
              <a:rPr sz="2400" b="1" spc="-35" dirty="0">
                <a:latin typeface="Calibri"/>
                <a:cs typeface="Calibri"/>
              </a:rPr>
              <a:t> </a:t>
            </a:r>
            <a:r>
              <a:rPr sz="2400" b="1" spc="-5" dirty="0">
                <a:latin typeface="Calibri"/>
                <a:cs typeface="Calibri"/>
              </a:rPr>
              <a:t>suy</a:t>
            </a:r>
            <a:endParaRPr sz="2400" dirty="0">
              <a:latin typeface="Calibri"/>
              <a:cs typeface="Calibri"/>
            </a:endParaRPr>
          </a:p>
        </p:txBody>
      </p:sp>
      <p:pic>
        <p:nvPicPr>
          <p:cNvPr id="17" name="object 15"/>
          <p:cNvPicPr/>
          <p:nvPr/>
        </p:nvPicPr>
        <p:blipFill>
          <a:blip r:embed="rId7" cstate="print"/>
          <a:stretch>
            <a:fillRect/>
          </a:stretch>
        </p:blipFill>
        <p:spPr>
          <a:xfrm>
            <a:off x="8213541" y="3112513"/>
            <a:ext cx="1446332" cy="610095"/>
          </a:xfrm>
          <a:prstGeom prst="rect">
            <a:avLst/>
          </a:prstGeom>
        </p:spPr>
      </p:pic>
      <p:sp>
        <p:nvSpPr>
          <p:cNvPr id="18" name="object 16"/>
          <p:cNvSpPr txBox="1"/>
          <p:nvPr/>
        </p:nvSpPr>
        <p:spPr>
          <a:xfrm>
            <a:off x="8396032" y="3188422"/>
            <a:ext cx="1046480" cy="391795"/>
          </a:xfrm>
          <a:prstGeom prst="rect">
            <a:avLst/>
          </a:prstGeom>
        </p:spPr>
        <p:txBody>
          <a:bodyPr vert="horz" wrap="square" lIns="0" tIns="12700" rIns="0" bIns="0" rtlCol="0">
            <a:spAutoFit/>
          </a:bodyPr>
          <a:lstStyle/>
          <a:p>
            <a:pPr marL="12700">
              <a:lnSpc>
                <a:spcPct val="100000"/>
              </a:lnSpc>
              <a:spcBef>
                <a:spcPts val="100"/>
              </a:spcBef>
            </a:pPr>
            <a:r>
              <a:rPr sz="2400" b="1" spc="-10" dirty="0">
                <a:latin typeface="Calibri"/>
                <a:cs typeface="Calibri"/>
              </a:rPr>
              <a:t>Huyết</a:t>
            </a:r>
            <a:r>
              <a:rPr sz="2400" b="1" spc="-85" dirty="0">
                <a:latin typeface="Calibri"/>
                <a:cs typeface="Calibri"/>
              </a:rPr>
              <a:t> </a:t>
            </a:r>
            <a:r>
              <a:rPr sz="2400" b="1" dirty="0">
                <a:latin typeface="Calibri"/>
                <a:cs typeface="Calibri"/>
              </a:rPr>
              <a:t>ứ</a:t>
            </a:r>
            <a:endParaRPr sz="2400" dirty="0">
              <a:latin typeface="Calibri"/>
              <a:cs typeface="Calibri"/>
            </a:endParaRPr>
          </a:p>
        </p:txBody>
      </p:sp>
      <p:grpSp>
        <p:nvGrpSpPr>
          <p:cNvPr id="19" name="object 17"/>
          <p:cNvGrpSpPr/>
          <p:nvPr/>
        </p:nvGrpSpPr>
        <p:grpSpPr>
          <a:xfrm>
            <a:off x="1957925" y="2877612"/>
            <a:ext cx="7202805" cy="2385060"/>
            <a:chOff x="1085088" y="2945892"/>
            <a:chExt cx="7202805" cy="2385060"/>
          </a:xfrm>
        </p:grpSpPr>
        <p:pic>
          <p:nvPicPr>
            <p:cNvPr id="20" name="object 18"/>
            <p:cNvPicPr/>
            <p:nvPr/>
          </p:nvPicPr>
          <p:blipFill>
            <a:blip r:embed="rId8" cstate="print"/>
            <a:stretch>
              <a:fillRect/>
            </a:stretch>
          </p:blipFill>
          <p:spPr>
            <a:xfrm>
              <a:off x="6813803" y="2945892"/>
              <a:ext cx="557783" cy="1615440"/>
            </a:xfrm>
            <a:prstGeom prst="rect">
              <a:avLst/>
            </a:prstGeom>
          </p:spPr>
        </p:pic>
        <p:sp>
          <p:nvSpPr>
            <p:cNvPr id="21" name="object 19"/>
            <p:cNvSpPr/>
            <p:nvPr/>
          </p:nvSpPr>
          <p:spPr>
            <a:xfrm>
              <a:off x="6917182" y="2969260"/>
              <a:ext cx="411480" cy="1451610"/>
            </a:xfrm>
            <a:custGeom>
              <a:avLst/>
              <a:gdLst/>
              <a:ahLst/>
              <a:cxnLst/>
              <a:rect l="l" t="t" r="r" b="b"/>
              <a:pathLst>
                <a:path w="411479" h="1451610">
                  <a:moveTo>
                    <a:pt x="0" y="1366012"/>
                  </a:moveTo>
                  <a:lnTo>
                    <a:pt x="17779" y="1451102"/>
                  </a:lnTo>
                  <a:lnTo>
                    <a:pt x="69934" y="1391792"/>
                  </a:lnTo>
                  <a:lnTo>
                    <a:pt x="46736" y="1391792"/>
                  </a:lnTo>
                  <a:lnTo>
                    <a:pt x="21717" y="1385189"/>
                  </a:lnTo>
                  <a:lnTo>
                    <a:pt x="25027" y="1372607"/>
                  </a:lnTo>
                  <a:lnTo>
                    <a:pt x="0" y="1366012"/>
                  </a:lnTo>
                  <a:close/>
                </a:path>
                <a:path w="411479" h="1451610">
                  <a:moveTo>
                    <a:pt x="25027" y="1372607"/>
                  </a:moveTo>
                  <a:lnTo>
                    <a:pt x="21717" y="1385189"/>
                  </a:lnTo>
                  <a:lnTo>
                    <a:pt x="46736" y="1391792"/>
                  </a:lnTo>
                  <a:lnTo>
                    <a:pt x="50050" y="1379200"/>
                  </a:lnTo>
                  <a:lnTo>
                    <a:pt x="25027" y="1372607"/>
                  </a:lnTo>
                  <a:close/>
                </a:path>
                <a:path w="411479" h="1451610">
                  <a:moveTo>
                    <a:pt x="50050" y="1379200"/>
                  </a:moveTo>
                  <a:lnTo>
                    <a:pt x="46736" y="1391792"/>
                  </a:lnTo>
                  <a:lnTo>
                    <a:pt x="69934" y="1391792"/>
                  </a:lnTo>
                  <a:lnTo>
                    <a:pt x="75184" y="1385823"/>
                  </a:lnTo>
                  <a:lnTo>
                    <a:pt x="50050" y="1379200"/>
                  </a:lnTo>
                  <a:close/>
                </a:path>
                <a:path w="411479" h="1451610">
                  <a:moveTo>
                    <a:pt x="386207" y="0"/>
                  </a:moveTo>
                  <a:lnTo>
                    <a:pt x="25027" y="1372607"/>
                  </a:lnTo>
                  <a:lnTo>
                    <a:pt x="50050" y="1379200"/>
                  </a:lnTo>
                  <a:lnTo>
                    <a:pt x="411352" y="6603"/>
                  </a:lnTo>
                  <a:lnTo>
                    <a:pt x="386207" y="0"/>
                  </a:lnTo>
                  <a:close/>
                </a:path>
              </a:pathLst>
            </a:custGeom>
            <a:solidFill>
              <a:srgbClr val="C00000"/>
            </a:solidFill>
          </p:spPr>
          <p:txBody>
            <a:bodyPr wrap="square" lIns="0" tIns="0" rIns="0" bIns="0" rtlCol="0"/>
            <a:lstStyle/>
            <a:p>
              <a:endParaRPr/>
            </a:p>
          </p:txBody>
        </p:sp>
        <p:pic>
          <p:nvPicPr>
            <p:cNvPr id="22" name="object 20"/>
            <p:cNvPicPr/>
            <p:nvPr/>
          </p:nvPicPr>
          <p:blipFill>
            <a:blip r:embed="rId9" cstate="print"/>
            <a:stretch>
              <a:fillRect/>
            </a:stretch>
          </p:blipFill>
          <p:spPr>
            <a:xfrm>
              <a:off x="1085088" y="4392168"/>
              <a:ext cx="7202423" cy="938784"/>
            </a:xfrm>
            <a:prstGeom prst="rect">
              <a:avLst/>
            </a:prstGeom>
          </p:spPr>
        </p:pic>
      </p:grpSp>
      <p:sp>
        <p:nvSpPr>
          <p:cNvPr id="23" name="object 21"/>
          <p:cNvSpPr txBox="1"/>
          <p:nvPr/>
        </p:nvSpPr>
        <p:spPr>
          <a:xfrm>
            <a:off x="2174302" y="4564293"/>
            <a:ext cx="6744970" cy="422275"/>
          </a:xfrm>
          <a:prstGeom prst="rect">
            <a:avLst/>
          </a:prstGeom>
        </p:spPr>
        <p:txBody>
          <a:bodyPr vert="horz" wrap="square" lIns="0" tIns="12700" rIns="0" bIns="0" rtlCol="0">
            <a:spAutoFit/>
          </a:bodyPr>
          <a:lstStyle/>
          <a:p>
            <a:pPr marL="12700">
              <a:lnSpc>
                <a:spcPct val="100000"/>
              </a:lnSpc>
              <a:spcBef>
                <a:spcPts val="100"/>
              </a:spcBef>
            </a:pPr>
            <a:r>
              <a:rPr sz="2600" b="1" dirty="0">
                <a:latin typeface="Calibri"/>
                <a:cs typeface="Calibri"/>
              </a:rPr>
              <a:t>Khí</a:t>
            </a:r>
            <a:r>
              <a:rPr sz="2600" b="1" spc="-15" dirty="0">
                <a:latin typeface="Calibri"/>
                <a:cs typeface="Calibri"/>
              </a:rPr>
              <a:t> </a:t>
            </a:r>
            <a:r>
              <a:rPr sz="2600" b="1" spc="-10" dirty="0">
                <a:latin typeface="Calibri"/>
                <a:cs typeface="Calibri"/>
              </a:rPr>
              <a:t>huyết</a:t>
            </a:r>
            <a:r>
              <a:rPr sz="2600" b="1" spc="5" dirty="0">
                <a:latin typeface="Calibri"/>
                <a:cs typeface="Calibri"/>
              </a:rPr>
              <a:t> </a:t>
            </a:r>
            <a:r>
              <a:rPr sz="2600" b="1" dirty="0">
                <a:latin typeface="Calibri"/>
                <a:cs typeface="Calibri"/>
              </a:rPr>
              <a:t>không</a:t>
            </a:r>
            <a:r>
              <a:rPr sz="2600" b="1" spc="20" dirty="0">
                <a:latin typeface="Calibri"/>
                <a:cs typeface="Calibri"/>
              </a:rPr>
              <a:t> </a:t>
            </a:r>
            <a:r>
              <a:rPr sz="2600" b="1" spc="-5" dirty="0">
                <a:latin typeface="Calibri"/>
                <a:cs typeface="Calibri"/>
              </a:rPr>
              <a:t>thông</a:t>
            </a:r>
            <a:r>
              <a:rPr sz="2600" b="1" spc="10" dirty="0">
                <a:latin typeface="Calibri"/>
                <a:cs typeface="Calibri"/>
              </a:rPr>
              <a:t> </a:t>
            </a:r>
            <a:r>
              <a:rPr sz="2600" b="1" dirty="0">
                <a:latin typeface="Calibri"/>
                <a:cs typeface="Calibri"/>
              </a:rPr>
              <a:t>ở </a:t>
            </a:r>
            <a:r>
              <a:rPr sz="2600" b="1" spc="-5" dirty="0">
                <a:latin typeface="Calibri"/>
                <a:cs typeface="Calibri"/>
              </a:rPr>
              <a:t>lạc</a:t>
            </a:r>
            <a:r>
              <a:rPr sz="2600" b="1" dirty="0">
                <a:latin typeface="Calibri"/>
                <a:cs typeface="Calibri"/>
              </a:rPr>
              <a:t> </a:t>
            </a:r>
            <a:r>
              <a:rPr sz="2600" b="1" spc="-5" dirty="0">
                <a:latin typeface="Calibri"/>
                <a:cs typeface="Calibri"/>
              </a:rPr>
              <a:t>mạch</a:t>
            </a:r>
            <a:r>
              <a:rPr sz="2600" b="1" dirty="0">
                <a:latin typeface="Calibri"/>
                <a:cs typeface="Calibri"/>
              </a:rPr>
              <a:t> </a:t>
            </a:r>
            <a:r>
              <a:rPr sz="2600" b="1" spc="-5" dirty="0">
                <a:latin typeface="Calibri"/>
                <a:cs typeface="Calibri"/>
              </a:rPr>
              <a:t>vùng</a:t>
            </a:r>
            <a:r>
              <a:rPr sz="2600" b="1" dirty="0">
                <a:latin typeface="Calibri"/>
                <a:cs typeface="Calibri"/>
              </a:rPr>
              <a:t> </a:t>
            </a:r>
            <a:r>
              <a:rPr sz="2600" b="1" spc="-5" dirty="0">
                <a:latin typeface="Calibri"/>
                <a:cs typeface="Calibri"/>
              </a:rPr>
              <a:t>đầu,</a:t>
            </a:r>
            <a:r>
              <a:rPr sz="2600" b="1" spc="5" dirty="0">
                <a:latin typeface="Calibri"/>
                <a:cs typeface="Calibri"/>
              </a:rPr>
              <a:t> </a:t>
            </a:r>
            <a:r>
              <a:rPr sz="2600" b="1" spc="-10" dirty="0">
                <a:latin typeface="Calibri"/>
                <a:cs typeface="Calibri"/>
              </a:rPr>
              <a:t>mặt</a:t>
            </a:r>
            <a:endParaRPr sz="2600" dirty="0">
              <a:latin typeface="Calibri"/>
              <a:cs typeface="Calibri"/>
            </a:endParaRPr>
          </a:p>
        </p:txBody>
      </p:sp>
      <p:pic>
        <p:nvPicPr>
          <p:cNvPr id="24" name="object 22"/>
          <p:cNvPicPr/>
          <p:nvPr/>
        </p:nvPicPr>
        <p:blipFill>
          <a:blip r:embed="rId10" cstate="print"/>
          <a:stretch>
            <a:fillRect/>
          </a:stretch>
        </p:blipFill>
        <p:spPr>
          <a:xfrm>
            <a:off x="3136695" y="5580693"/>
            <a:ext cx="5259337" cy="836675"/>
          </a:xfrm>
          <a:prstGeom prst="rect">
            <a:avLst/>
          </a:prstGeom>
        </p:spPr>
      </p:pic>
      <p:sp>
        <p:nvSpPr>
          <p:cNvPr id="25" name="object 23"/>
          <p:cNvSpPr txBox="1"/>
          <p:nvPr/>
        </p:nvSpPr>
        <p:spPr>
          <a:xfrm>
            <a:off x="4183406" y="5698583"/>
            <a:ext cx="3257550" cy="513715"/>
          </a:xfrm>
          <a:prstGeom prst="rect">
            <a:avLst/>
          </a:prstGeom>
        </p:spPr>
        <p:txBody>
          <a:bodyPr vert="horz" wrap="square" lIns="0" tIns="12700" rIns="0" bIns="0" rtlCol="0">
            <a:spAutoFit/>
          </a:bodyPr>
          <a:lstStyle/>
          <a:p>
            <a:pPr marL="12700">
              <a:lnSpc>
                <a:spcPct val="100000"/>
              </a:lnSpc>
              <a:spcBef>
                <a:spcPts val="100"/>
              </a:spcBef>
            </a:pPr>
            <a:r>
              <a:rPr sz="3200" b="1" spc="-15" dirty="0">
                <a:latin typeface="Calibri"/>
                <a:cs typeface="Calibri"/>
              </a:rPr>
              <a:t>KHẨU</a:t>
            </a:r>
            <a:r>
              <a:rPr sz="3200" b="1" spc="-25" dirty="0">
                <a:latin typeface="Calibri"/>
                <a:cs typeface="Calibri"/>
              </a:rPr>
              <a:t> </a:t>
            </a:r>
            <a:r>
              <a:rPr sz="3200" b="1" dirty="0">
                <a:latin typeface="Calibri"/>
                <a:cs typeface="Calibri"/>
              </a:rPr>
              <a:t>NHÃN</a:t>
            </a:r>
            <a:r>
              <a:rPr sz="3200" b="1" spc="-25" dirty="0">
                <a:latin typeface="Calibri"/>
                <a:cs typeface="Calibri"/>
              </a:rPr>
              <a:t> </a:t>
            </a:r>
            <a:r>
              <a:rPr sz="3200" b="1" spc="-15" dirty="0">
                <a:latin typeface="Calibri"/>
                <a:cs typeface="Calibri"/>
              </a:rPr>
              <a:t>OA</a:t>
            </a:r>
            <a:r>
              <a:rPr sz="3200" b="1" spc="-40" dirty="0">
                <a:latin typeface="Calibri"/>
                <a:cs typeface="Calibri"/>
              </a:rPr>
              <a:t> </a:t>
            </a:r>
            <a:r>
              <a:rPr sz="3200" b="1" spc="-130" dirty="0">
                <a:latin typeface="Calibri"/>
                <a:cs typeface="Calibri"/>
              </a:rPr>
              <a:t>TÀ</a:t>
            </a:r>
            <a:endParaRPr sz="3200" dirty="0">
              <a:latin typeface="Calibri"/>
              <a:cs typeface="Calibri"/>
            </a:endParaRPr>
          </a:p>
        </p:txBody>
      </p:sp>
    </p:spTree>
    <p:extLst>
      <p:ext uri="{BB962C8B-B14F-4D97-AF65-F5344CB8AC3E}">
        <p14:creationId xmlns:p14="http://schemas.microsoft.com/office/powerpoint/2010/main" val="9239186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6" y="0"/>
            <a:ext cx="10515600" cy="1052945"/>
          </a:xfrm>
        </p:spPr>
        <p:txBody>
          <a:bodyPr/>
          <a:lstStyle/>
          <a:p>
            <a:r>
              <a:rPr lang="vi-VN" dirty="0" smtClean="0">
                <a:solidFill>
                  <a:schemeClr val="accent2">
                    <a:lumMod val="50000"/>
                  </a:schemeClr>
                </a:solidFill>
              </a:rPr>
              <a:t>Phong hàn phạm kinh lạc</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1548185" y="1936461"/>
            <a:ext cx="7937014" cy="4921539"/>
          </a:xfrm>
          <a:prstGeom prst="rect">
            <a:avLst/>
          </a:prstGeom>
        </p:spPr>
      </p:pic>
      <p:sp>
        <p:nvSpPr>
          <p:cNvPr id="5" name="TextBox 4"/>
          <p:cNvSpPr txBox="1"/>
          <p:nvPr/>
        </p:nvSpPr>
        <p:spPr>
          <a:xfrm>
            <a:off x="2618509" y="1177636"/>
            <a:ext cx="5375564" cy="523220"/>
          </a:xfrm>
          <a:prstGeom prst="rect">
            <a:avLst/>
          </a:prstGeom>
          <a:noFill/>
        </p:spPr>
        <p:txBody>
          <a:bodyPr wrap="square" rtlCol="0">
            <a:spAutoFit/>
          </a:bodyPr>
          <a:lstStyle/>
          <a:p>
            <a:pPr algn="ctr"/>
            <a:r>
              <a:rPr lang="vi-VN" sz="2800" b="1" dirty="0" smtClean="0">
                <a:latin typeface="+mj-lt"/>
              </a:rPr>
              <a:t>ĐẠI TẦN GIAO THANG</a:t>
            </a:r>
            <a:endParaRPr lang="vi-VN" sz="2800" b="1" dirty="0">
              <a:latin typeface="+mj-lt"/>
            </a:endParaRPr>
          </a:p>
        </p:txBody>
      </p:sp>
    </p:spTree>
    <p:extLst>
      <p:ext uri="{BB962C8B-B14F-4D97-AF65-F5344CB8AC3E}">
        <p14:creationId xmlns:p14="http://schemas.microsoft.com/office/powerpoint/2010/main" val="28436061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Phong nhiệt phạm kinh lạc</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1586179" y="1811771"/>
            <a:ext cx="6719788" cy="4351338"/>
          </a:xfrm>
          <a:prstGeom prst="rect">
            <a:avLst/>
          </a:prstGeom>
        </p:spPr>
      </p:pic>
    </p:spTree>
    <p:extLst>
      <p:ext uri="{BB962C8B-B14F-4D97-AF65-F5344CB8AC3E}">
        <p14:creationId xmlns:p14="http://schemas.microsoft.com/office/powerpoint/2010/main" val="27171031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Huyết ứ kinh lạc</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1875460" y="1690688"/>
            <a:ext cx="6894468" cy="4777270"/>
          </a:xfrm>
          <a:prstGeom prst="rect">
            <a:avLst/>
          </a:prstGeom>
        </p:spPr>
      </p:pic>
    </p:spTree>
    <p:extLst>
      <p:ext uri="{BB962C8B-B14F-4D97-AF65-F5344CB8AC3E}">
        <p14:creationId xmlns:p14="http://schemas.microsoft.com/office/powerpoint/2010/main" val="1943990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Châm cứu:</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2335516" y="1825625"/>
            <a:ext cx="7520968" cy="4351338"/>
          </a:xfrm>
          <a:prstGeom prst="rect">
            <a:avLst/>
          </a:prstGeom>
        </p:spPr>
      </p:pic>
    </p:spTree>
    <p:extLst>
      <p:ext uri="{BB962C8B-B14F-4D97-AF65-F5344CB8AC3E}">
        <p14:creationId xmlns:p14="http://schemas.microsoft.com/office/powerpoint/2010/main" val="839190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Ngãi cứu</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1497155" y="2113279"/>
            <a:ext cx="4475453" cy="3352269"/>
          </a:xfrm>
          <a:prstGeom prst="rect">
            <a:avLst/>
          </a:prstGeom>
        </p:spPr>
      </p:pic>
      <p:pic>
        <p:nvPicPr>
          <p:cNvPr id="5" name="Picture 4"/>
          <p:cNvPicPr>
            <a:picLocks noChangeAspect="1"/>
          </p:cNvPicPr>
          <p:nvPr/>
        </p:nvPicPr>
        <p:blipFill>
          <a:blip r:embed="rId3"/>
          <a:stretch>
            <a:fillRect/>
          </a:stretch>
        </p:blipFill>
        <p:spPr>
          <a:xfrm>
            <a:off x="6756254" y="1690688"/>
            <a:ext cx="3856328" cy="3856328"/>
          </a:xfrm>
          <a:prstGeom prst="rect">
            <a:avLst/>
          </a:prstGeom>
        </p:spPr>
      </p:pic>
    </p:spTree>
    <p:extLst>
      <p:ext uri="{BB962C8B-B14F-4D97-AF65-F5344CB8AC3E}">
        <p14:creationId xmlns:p14="http://schemas.microsoft.com/office/powerpoint/2010/main" val="25152652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Xoa bóp, bấm huyệt</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2895599" y="2381462"/>
            <a:ext cx="5421495" cy="3562137"/>
          </a:xfrm>
          <a:prstGeom prst="rect">
            <a:avLst/>
          </a:prstGeom>
        </p:spPr>
      </p:pic>
    </p:spTree>
    <p:extLst>
      <p:ext uri="{BB962C8B-B14F-4D97-AF65-F5344CB8AC3E}">
        <p14:creationId xmlns:p14="http://schemas.microsoft.com/office/powerpoint/2010/main" val="42241002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Tiên lượng và tiến triển</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a:lnSpc>
                <a:spcPct val="150000"/>
              </a:lnSpc>
            </a:pPr>
            <a:r>
              <a:rPr lang="vi-VN" dirty="0"/>
              <a:t>Trong liệt VII thứ phát: phụ thuộc vào  mức độ nặng nề và khả năng thuyên giảm  của bệnh chính.</a:t>
            </a:r>
          </a:p>
          <a:p>
            <a:pPr>
              <a:lnSpc>
                <a:spcPct val="150000"/>
              </a:lnSpc>
            </a:pPr>
            <a:r>
              <a:rPr lang="vi-VN" dirty="0"/>
              <a:t>Trong liệt Bell: #70% trường hợp  hồi  phục hoàn toàn trong 3-6 tuần. Trường  hợp nặng đôi khi để lại di chứng.</a:t>
            </a:r>
          </a:p>
          <a:p>
            <a:pPr>
              <a:lnSpc>
                <a:spcPct val="150000"/>
              </a:lnSpc>
            </a:pPr>
            <a:r>
              <a:rPr lang="vi-VN" dirty="0"/>
              <a:t>Có thể đánh giá tiên lượng dựa vào kết  quả EMG.</a:t>
            </a:r>
          </a:p>
          <a:p>
            <a:endParaRPr lang="vi-VN" dirty="0"/>
          </a:p>
        </p:txBody>
      </p:sp>
    </p:spTree>
    <p:extLst>
      <p:ext uri="{BB962C8B-B14F-4D97-AF65-F5344CB8AC3E}">
        <p14:creationId xmlns:p14="http://schemas.microsoft.com/office/powerpoint/2010/main" val="23842069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4045" y="12879"/>
            <a:ext cx="5843910" cy="6858000"/>
          </a:xfrm>
          <a:prstGeom prst="rect">
            <a:avLst/>
          </a:prstGeom>
        </p:spPr>
      </p:pic>
    </p:spTree>
    <p:extLst>
      <p:ext uri="{BB962C8B-B14F-4D97-AF65-F5344CB8AC3E}">
        <p14:creationId xmlns:p14="http://schemas.microsoft.com/office/powerpoint/2010/main" val="7041968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Tài liệu tham khảo</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pPr>
              <a:lnSpc>
                <a:spcPct val="100000"/>
              </a:lnSpc>
            </a:pPr>
            <a:r>
              <a:rPr lang="vi-VN" dirty="0" smtClean="0"/>
              <a:t>Sách Bệnh học và điều trị Đông Tây y kết hợp Đại học y dược thành phố Hồ Chí Minh</a:t>
            </a:r>
          </a:p>
          <a:p>
            <a:pPr>
              <a:lnSpc>
                <a:spcPct val="100000"/>
              </a:lnSpc>
            </a:pPr>
            <a:r>
              <a:rPr lang="vi-VN" dirty="0" smtClean="0"/>
              <a:t>Liệt dây thần kinh số VII, chẩn đoán và điều trị PGS.TS Hà Hoàng Kiệm</a:t>
            </a:r>
          </a:p>
          <a:p>
            <a:pPr>
              <a:lnSpc>
                <a:spcPct val="100000"/>
              </a:lnSpc>
            </a:pPr>
            <a:r>
              <a:rPr lang="vi-VN" dirty="0" smtClean="0"/>
              <a:t>House </a:t>
            </a:r>
            <a:r>
              <a:rPr lang="vi-VN" dirty="0"/>
              <a:t>JW, Brackmann DE. Facial nerve grading system. Otolaryngol Head Neck Surg. Apr 1985;93(2):</a:t>
            </a:r>
            <a:r>
              <a:rPr lang="vi-VN" dirty="0" smtClean="0"/>
              <a:t>146-7</a:t>
            </a:r>
          </a:p>
          <a:p>
            <a:pPr>
              <a:lnSpc>
                <a:spcPct val="100000"/>
              </a:lnSpc>
            </a:pPr>
            <a:r>
              <a:rPr lang="en-US" dirty="0" err="1">
                <a:latin typeface="Arial" panose="020B0604020202020204" pitchFamily="34" charset="0"/>
                <a:cs typeface="Arial" panose="020B0604020202020204" pitchFamily="34" charset="0"/>
              </a:rPr>
              <a:t>Peitersen</a:t>
            </a:r>
            <a:r>
              <a:rPr lang="en-US" dirty="0">
                <a:latin typeface="Arial" panose="020B0604020202020204" pitchFamily="34" charset="0"/>
                <a:cs typeface="Arial" panose="020B0604020202020204" pitchFamily="34" charset="0"/>
              </a:rPr>
              <a:t> E. The natural history of Bell’s palsy. Am J Otol. 1982;4(2):107-111.</a:t>
            </a:r>
            <a:endParaRPr lang="vi-VN"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4089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618" y="674136"/>
            <a:ext cx="10229001" cy="5353177"/>
          </a:xfrm>
          <a:prstGeom prst="rect">
            <a:avLst/>
          </a:prstGeom>
        </p:spPr>
      </p:pic>
    </p:spTree>
    <p:extLst>
      <p:ext uri="{BB962C8B-B14F-4D97-AF65-F5344CB8AC3E}">
        <p14:creationId xmlns:p14="http://schemas.microsoft.com/office/powerpoint/2010/main" val="2317316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515190"/>
          </a:xfrm>
        </p:spPr>
        <p:txBody>
          <a:bodyPr/>
          <a:lstStyle/>
          <a:p>
            <a:r>
              <a:rPr lang="vi-VN" dirty="0" smtClean="0">
                <a:solidFill>
                  <a:schemeClr val="accent2">
                    <a:lumMod val="50000"/>
                  </a:schemeClr>
                </a:solidFill>
              </a:rPr>
              <a:t>Giải phẫu, chức năng</a:t>
            </a:r>
            <a:endParaRPr lang="vi-VN" dirty="0">
              <a:solidFill>
                <a:schemeClr val="accent2">
                  <a:lumMod val="50000"/>
                </a:schemeClr>
              </a:solidFill>
            </a:endParaRPr>
          </a:p>
        </p:txBody>
      </p:sp>
      <p:sp>
        <p:nvSpPr>
          <p:cNvPr id="3" name="Content Placeholder 2"/>
          <p:cNvSpPr>
            <a:spLocks noGrp="1"/>
          </p:cNvSpPr>
          <p:nvPr>
            <p:ph idx="1"/>
          </p:nvPr>
        </p:nvSpPr>
        <p:spPr>
          <a:xfrm>
            <a:off x="657896" y="1596982"/>
            <a:ext cx="10515600" cy="4893970"/>
          </a:xfrm>
        </p:spPr>
        <p:txBody>
          <a:bodyPr>
            <a:noAutofit/>
          </a:bodyPr>
          <a:lstStyle/>
          <a:p>
            <a:pPr>
              <a:lnSpc>
                <a:spcPct val="200000"/>
              </a:lnSpc>
            </a:pPr>
            <a:r>
              <a:rPr lang="vi-VN" dirty="0" smtClean="0"/>
              <a:t>Dây thần kinh VII ( dây thần kinh mặt)</a:t>
            </a:r>
          </a:p>
          <a:p>
            <a:pPr>
              <a:lnSpc>
                <a:spcPct val="200000"/>
              </a:lnSpc>
            </a:pPr>
            <a:r>
              <a:rPr lang="vi-VN" dirty="0" smtClean="0"/>
              <a:t>Một thần kinh hỗn hợp của các sợi vận động, cảm giác, thực vật ( nhân tỵ lệ và nhân bọt trên)</a:t>
            </a:r>
          </a:p>
          <a:p>
            <a:pPr>
              <a:lnSpc>
                <a:spcPct val="200000"/>
              </a:lnSpc>
            </a:pPr>
            <a:r>
              <a:rPr lang="vi-VN" dirty="0" smtClean="0"/>
              <a:t>Tổn thương thần kinh VII được chia làm 2 loại: trung ương ( neuron vận động trên nhân) và ngoại biên ( từ nhân trở ra).</a:t>
            </a:r>
          </a:p>
        </p:txBody>
      </p:sp>
    </p:spTree>
    <p:extLst>
      <p:ext uri="{BB962C8B-B14F-4D97-AF65-F5344CB8AC3E}">
        <p14:creationId xmlns:p14="http://schemas.microsoft.com/office/powerpoint/2010/main" val="4062435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Giải phẫu, chức năng:</a:t>
            </a:r>
            <a:endParaRPr lang="vi-VN" dirty="0">
              <a:solidFill>
                <a:schemeClr val="accent2">
                  <a:lumMod val="50000"/>
                </a:schemeClr>
              </a:solidFill>
            </a:endParaRPr>
          </a:p>
        </p:txBody>
      </p:sp>
      <p:pic>
        <p:nvPicPr>
          <p:cNvPr id="4" name="Content Placeholder 3"/>
          <p:cNvPicPr>
            <a:picLocks noGrp="1" noChangeAspect="1"/>
          </p:cNvPicPr>
          <p:nvPr>
            <p:ph idx="1"/>
          </p:nvPr>
        </p:nvPicPr>
        <p:blipFill>
          <a:blip r:embed="rId2"/>
          <a:stretch>
            <a:fillRect/>
          </a:stretch>
        </p:blipFill>
        <p:spPr>
          <a:xfrm>
            <a:off x="1322769" y="1580926"/>
            <a:ext cx="2746416" cy="4351338"/>
          </a:xfrm>
          <a:prstGeom prst="rect">
            <a:avLst/>
          </a:prstGeom>
        </p:spPr>
      </p:pic>
      <p:pic>
        <p:nvPicPr>
          <p:cNvPr id="5" name="Picture 4"/>
          <p:cNvPicPr>
            <a:picLocks noChangeAspect="1"/>
          </p:cNvPicPr>
          <p:nvPr/>
        </p:nvPicPr>
        <p:blipFill>
          <a:blip r:embed="rId3"/>
          <a:stretch>
            <a:fillRect/>
          </a:stretch>
        </p:blipFill>
        <p:spPr>
          <a:xfrm>
            <a:off x="5169629" y="1520087"/>
            <a:ext cx="3227396" cy="4146440"/>
          </a:xfrm>
          <a:prstGeom prst="rect">
            <a:avLst/>
          </a:prstGeom>
        </p:spPr>
      </p:pic>
      <p:pic>
        <p:nvPicPr>
          <p:cNvPr id="6" name="Picture 5"/>
          <p:cNvPicPr>
            <a:picLocks noChangeAspect="1"/>
          </p:cNvPicPr>
          <p:nvPr/>
        </p:nvPicPr>
        <p:blipFill>
          <a:blip r:embed="rId4"/>
          <a:stretch>
            <a:fillRect/>
          </a:stretch>
        </p:blipFill>
        <p:spPr>
          <a:xfrm>
            <a:off x="7540483" y="1400847"/>
            <a:ext cx="1848216" cy="1819427"/>
          </a:xfrm>
          <a:prstGeom prst="rect">
            <a:avLst/>
          </a:prstGeom>
        </p:spPr>
      </p:pic>
      <p:pic>
        <p:nvPicPr>
          <p:cNvPr id="7" name="Picture 6"/>
          <p:cNvPicPr>
            <a:picLocks noChangeAspect="1"/>
          </p:cNvPicPr>
          <p:nvPr/>
        </p:nvPicPr>
        <p:blipFill>
          <a:blip r:embed="rId5"/>
          <a:stretch>
            <a:fillRect/>
          </a:stretch>
        </p:blipFill>
        <p:spPr>
          <a:xfrm>
            <a:off x="9192915" y="1257810"/>
            <a:ext cx="2566638" cy="646232"/>
          </a:xfrm>
          <a:prstGeom prst="rect">
            <a:avLst/>
          </a:prstGeom>
        </p:spPr>
      </p:pic>
      <p:sp>
        <p:nvSpPr>
          <p:cNvPr id="8" name="object 4"/>
          <p:cNvSpPr txBox="1"/>
          <p:nvPr/>
        </p:nvSpPr>
        <p:spPr>
          <a:xfrm>
            <a:off x="9646924" y="1964877"/>
            <a:ext cx="829310" cy="1663700"/>
          </a:xfrm>
          <a:prstGeom prst="rect">
            <a:avLst/>
          </a:prstGeom>
        </p:spPr>
        <p:txBody>
          <a:bodyPr vert="horz" wrap="square" lIns="0" tIns="12700" rIns="0" bIns="0" rtlCol="0">
            <a:spAutoFit/>
          </a:bodyPr>
          <a:lstStyle/>
          <a:p>
            <a:pPr marL="88900" marR="5080">
              <a:spcBef>
                <a:spcPts val="100"/>
              </a:spcBef>
            </a:pPr>
            <a:r>
              <a:rPr sz="2400" spc="-5" dirty="0">
                <a:solidFill>
                  <a:prstClr val="black"/>
                </a:solidFill>
                <a:latin typeface="Microsoft Sans Serif"/>
                <a:cs typeface="Microsoft Sans Serif"/>
              </a:rPr>
              <a:t>N</a:t>
            </a:r>
            <a:r>
              <a:rPr sz="2400" spc="-15" dirty="0">
                <a:solidFill>
                  <a:prstClr val="black"/>
                </a:solidFill>
                <a:latin typeface="Microsoft Sans Serif"/>
                <a:cs typeface="Microsoft Sans Serif"/>
              </a:rPr>
              <a:t>h</a:t>
            </a:r>
            <a:r>
              <a:rPr sz="2400" spc="-5" dirty="0">
                <a:solidFill>
                  <a:prstClr val="black"/>
                </a:solidFill>
                <a:latin typeface="Microsoft Sans Serif"/>
                <a:cs typeface="Microsoft Sans Serif"/>
              </a:rPr>
              <a:t>ân  bụng</a:t>
            </a:r>
            <a:endParaRPr sz="2400" dirty="0">
              <a:solidFill>
                <a:prstClr val="black"/>
              </a:solidFill>
              <a:latin typeface="Microsoft Sans Serif"/>
              <a:cs typeface="Microsoft Sans Serif"/>
            </a:endParaRPr>
          </a:p>
          <a:p>
            <a:pPr marL="12700" marR="81280">
              <a:spcBef>
                <a:spcPts val="1375"/>
              </a:spcBef>
            </a:pPr>
            <a:r>
              <a:rPr sz="2400" spc="-5" dirty="0">
                <a:solidFill>
                  <a:prstClr val="black"/>
                </a:solidFill>
                <a:latin typeface="Microsoft Sans Serif"/>
                <a:cs typeface="Microsoft Sans Serif"/>
              </a:rPr>
              <a:t>N</a:t>
            </a:r>
            <a:r>
              <a:rPr sz="2400" spc="-15" dirty="0">
                <a:solidFill>
                  <a:prstClr val="black"/>
                </a:solidFill>
                <a:latin typeface="Microsoft Sans Serif"/>
                <a:cs typeface="Microsoft Sans Serif"/>
              </a:rPr>
              <a:t>h</a:t>
            </a:r>
            <a:r>
              <a:rPr sz="2400" spc="-5" dirty="0">
                <a:solidFill>
                  <a:prstClr val="black"/>
                </a:solidFill>
                <a:latin typeface="Microsoft Sans Serif"/>
                <a:cs typeface="Microsoft Sans Serif"/>
              </a:rPr>
              <a:t>ân  </a:t>
            </a:r>
            <a:r>
              <a:rPr sz="2400" spc="60" dirty="0">
                <a:solidFill>
                  <a:prstClr val="black"/>
                </a:solidFill>
                <a:latin typeface="Microsoft Sans Serif"/>
                <a:cs typeface="Microsoft Sans Serif"/>
              </a:rPr>
              <a:t>lưng</a:t>
            </a:r>
            <a:endParaRPr sz="2400" dirty="0">
              <a:solidFill>
                <a:prstClr val="black"/>
              </a:solidFill>
              <a:latin typeface="Microsoft Sans Serif"/>
              <a:cs typeface="Microsoft Sans Serif"/>
            </a:endParaRPr>
          </a:p>
        </p:txBody>
      </p:sp>
    </p:spTree>
    <p:extLst>
      <p:ext uri="{BB962C8B-B14F-4D97-AF65-F5344CB8AC3E}">
        <p14:creationId xmlns:p14="http://schemas.microsoft.com/office/powerpoint/2010/main" val="31297105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Giải phẫu, chức năng:</a:t>
            </a:r>
            <a:endParaRPr lang="vi-VN" dirty="0">
              <a:solidFill>
                <a:schemeClr val="accent2">
                  <a:lumMod val="50000"/>
                </a:schemeClr>
              </a:solidFill>
            </a:endParaRPr>
          </a:p>
        </p:txBody>
      </p:sp>
      <p:sp>
        <p:nvSpPr>
          <p:cNvPr id="3" name="Content Placeholder 2"/>
          <p:cNvSpPr>
            <a:spLocks noGrp="1"/>
          </p:cNvSpPr>
          <p:nvPr>
            <p:ph idx="1"/>
          </p:nvPr>
        </p:nvSpPr>
        <p:spPr/>
        <p:txBody>
          <a:bodyPr/>
          <a:lstStyle/>
          <a:p>
            <a:r>
              <a:rPr lang="vi-VN" dirty="0" smtClean="0"/>
              <a:t>Dây  thần kinh số VII phụ trách vận động các cơ bám da mặt, cơ bám da cổ, xương bàn đạp ở tai giữa (dây VII). Dây VII đi qua xương đá nhận thêm sợi phó giao cảm dây VII' chi phối hoạt động bài tiết của các tuyến nước mắt, tuyến dưới hàm, tuyến dưới lưỡi, tuyến niêm dịch của mũi và cũng nhận thêm vị giác ở hai phần ba trước lưỡi và cảm giác vòm miệng, cảm giác nông vùng ống tai ngoài và vùng da nhỏ phía sau vành tai (dây VII').</a:t>
            </a:r>
          </a:p>
          <a:p>
            <a:r>
              <a:rPr lang="vi-VN" dirty="0" smtClean="0"/>
              <a:t>Đường đi của dây thần kinh VII được chia thành 3 đoạn:</a:t>
            </a:r>
            <a:endParaRPr lang="vi-VN" dirty="0"/>
          </a:p>
        </p:txBody>
      </p:sp>
    </p:spTree>
    <p:extLst>
      <p:ext uri="{BB962C8B-B14F-4D97-AF65-F5344CB8AC3E}">
        <p14:creationId xmlns:p14="http://schemas.microsoft.com/office/powerpoint/2010/main" val="4111102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4278"/>
          </a:xfrm>
        </p:spPr>
        <p:txBody>
          <a:bodyPr/>
          <a:lstStyle/>
          <a:p>
            <a:r>
              <a:rPr lang="vi-VN" dirty="0" smtClean="0">
                <a:solidFill>
                  <a:schemeClr val="accent2">
                    <a:lumMod val="50000"/>
                  </a:schemeClr>
                </a:solidFill>
              </a:rPr>
              <a:t>Giải phẫu, chức năng:</a:t>
            </a:r>
            <a:endParaRPr lang="vi-VN" dirty="0">
              <a:solidFill>
                <a:schemeClr val="accent2">
                  <a:lumMod val="50000"/>
                </a:schemeClr>
              </a:solidFill>
            </a:endParaRPr>
          </a:p>
        </p:txBody>
      </p:sp>
      <p:sp>
        <p:nvSpPr>
          <p:cNvPr id="3" name="Content Placeholder 2"/>
          <p:cNvSpPr>
            <a:spLocks noGrp="1"/>
          </p:cNvSpPr>
          <p:nvPr>
            <p:ph idx="1"/>
          </p:nvPr>
        </p:nvSpPr>
        <p:spPr>
          <a:xfrm>
            <a:off x="838200" y="1468192"/>
            <a:ext cx="10515600" cy="4708771"/>
          </a:xfrm>
        </p:spPr>
        <p:txBody>
          <a:bodyPr/>
          <a:lstStyle/>
          <a:p>
            <a:r>
              <a:rPr lang="vi-VN" dirty="0" smtClean="0"/>
              <a:t>Đoạn </a:t>
            </a:r>
            <a:r>
              <a:rPr lang="vi-VN" dirty="0" smtClean="0"/>
              <a:t>nội</a:t>
            </a:r>
            <a:r>
              <a:rPr lang="vi-VN" dirty="0" smtClean="0"/>
              <a:t> </a:t>
            </a:r>
            <a:r>
              <a:rPr lang="vi-VN" dirty="0" smtClean="0"/>
              <a:t>sọ:</a:t>
            </a:r>
            <a:endParaRPr lang="vi-VN" dirty="0"/>
          </a:p>
        </p:txBody>
      </p:sp>
      <p:pic>
        <p:nvPicPr>
          <p:cNvPr id="5" name="Picture 4"/>
          <p:cNvPicPr>
            <a:picLocks noChangeAspect="1"/>
          </p:cNvPicPr>
          <p:nvPr/>
        </p:nvPicPr>
        <p:blipFill>
          <a:blip r:embed="rId2"/>
          <a:stretch>
            <a:fillRect/>
          </a:stretch>
        </p:blipFill>
        <p:spPr>
          <a:xfrm>
            <a:off x="3914960" y="1185503"/>
            <a:ext cx="6864657" cy="5530591"/>
          </a:xfrm>
          <a:prstGeom prst="rect">
            <a:avLst/>
          </a:prstGeom>
        </p:spPr>
      </p:pic>
      <p:sp>
        <p:nvSpPr>
          <p:cNvPr id="6" name="TextBox 5"/>
          <p:cNvSpPr txBox="1"/>
          <p:nvPr/>
        </p:nvSpPr>
        <p:spPr>
          <a:xfrm>
            <a:off x="838199" y="2060621"/>
            <a:ext cx="2922431" cy="4524315"/>
          </a:xfrm>
          <a:prstGeom prst="rect">
            <a:avLst/>
          </a:prstGeom>
          <a:noFill/>
        </p:spPr>
        <p:txBody>
          <a:bodyPr wrap="square" rtlCol="0">
            <a:spAutoFit/>
          </a:bodyPr>
          <a:lstStyle/>
          <a:p>
            <a:r>
              <a:rPr lang="vi-VN" sz="2400" dirty="0" smtClean="0"/>
              <a:t>Từ nhân dây VII ở cầu não, dây đi vòng qua nhân dây VI và chui ra khỏi não ở rãnh hành - cầu não để đi vào xương đá qua lỗ tai trong. Ngay ở đoạn trong sọ dây VII cũng có đoạn trong não và đoạn trong màng não.</a:t>
            </a:r>
            <a:endParaRPr lang="vi-VN" sz="2400" dirty="0"/>
          </a:p>
        </p:txBody>
      </p:sp>
    </p:spTree>
    <p:extLst>
      <p:ext uri="{BB962C8B-B14F-4D97-AF65-F5344CB8AC3E}">
        <p14:creationId xmlns:p14="http://schemas.microsoft.com/office/powerpoint/2010/main" val="40450718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solidFill>
                  <a:schemeClr val="accent2">
                    <a:lumMod val="50000"/>
                  </a:schemeClr>
                </a:solidFill>
              </a:rPr>
              <a:t>Giải phẫu, chức năng:</a:t>
            </a:r>
            <a:endParaRPr lang="vi-VN" dirty="0">
              <a:solidFill>
                <a:schemeClr val="accent2">
                  <a:lumMod val="50000"/>
                </a:schemeClr>
              </a:solidFill>
            </a:endParaRPr>
          </a:p>
        </p:txBody>
      </p:sp>
      <p:sp>
        <p:nvSpPr>
          <p:cNvPr id="3" name="Content Placeholder 2"/>
          <p:cNvSpPr>
            <a:spLocks noGrp="1"/>
          </p:cNvSpPr>
          <p:nvPr>
            <p:ph idx="1"/>
          </p:nvPr>
        </p:nvSpPr>
        <p:spPr>
          <a:xfrm>
            <a:off x="838200" y="1361986"/>
            <a:ext cx="10515600" cy="4351338"/>
          </a:xfrm>
        </p:spPr>
        <p:txBody>
          <a:bodyPr/>
          <a:lstStyle/>
          <a:p>
            <a:r>
              <a:rPr lang="vi-VN" dirty="0" smtClean="0"/>
              <a:t>Đoạn trong xương đá:</a:t>
            </a:r>
            <a:endParaRPr lang="vi-V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3365" y="1948823"/>
            <a:ext cx="6429146" cy="4117125"/>
          </a:xfrm>
          <a:prstGeom prst="rect">
            <a:avLst/>
          </a:prstGeom>
        </p:spPr>
      </p:pic>
      <p:sp>
        <p:nvSpPr>
          <p:cNvPr id="5" name="TextBox 4"/>
          <p:cNvSpPr txBox="1"/>
          <p:nvPr/>
        </p:nvSpPr>
        <p:spPr>
          <a:xfrm>
            <a:off x="1005624" y="1910964"/>
            <a:ext cx="3489101" cy="4154984"/>
          </a:xfrm>
          <a:prstGeom prst="rect">
            <a:avLst/>
          </a:prstGeom>
          <a:noFill/>
        </p:spPr>
        <p:txBody>
          <a:bodyPr wrap="square" rtlCol="0">
            <a:spAutoFit/>
          </a:bodyPr>
          <a:lstStyle/>
          <a:p>
            <a:r>
              <a:rPr lang="vi-VN" sz="2400" dirty="0"/>
              <a:t>S</a:t>
            </a:r>
            <a:r>
              <a:rPr lang="vi-VN" sz="2400" dirty="0" smtClean="0"/>
              <a:t>au khi qua lỗ tai trong, dây VII đi trong ống tai trong. Đoạn này dây VII đi bên cạnh dây VIII, nằm ngay trên dây VIII (uốn cong như một cái võng ở hạch gối) rồi chui vào hố trước trên của đáy ống tai, dây VII vào ống Fallop (hay còn gọi là ống dây VII).</a:t>
            </a:r>
            <a:endParaRPr lang="vi-VN" sz="2400" dirty="0"/>
          </a:p>
        </p:txBody>
      </p:sp>
    </p:spTree>
    <p:extLst>
      <p:ext uri="{BB962C8B-B14F-4D97-AF65-F5344CB8AC3E}">
        <p14:creationId xmlns:p14="http://schemas.microsoft.com/office/powerpoint/2010/main" val="2905522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1062</TotalTime>
  <Words>2103</Words>
  <Application>Microsoft Office PowerPoint</Application>
  <PresentationFormat>Widescreen</PresentationFormat>
  <Paragraphs>180</Paragraphs>
  <Slides>41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Calibri Light</vt:lpstr>
      <vt:lpstr>Microsoft Sans Serif</vt:lpstr>
      <vt:lpstr>Times New Roman</vt:lpstr>
      <vt:lpstr>Wingdings</vt:lpstr>
      <vt:lpstr>Office Theme</vt:lpstr>
      <vt:lpstr>Chuyên đề:   LIỆT DÂY THẦN KINH VII NGOẠI BIÊN</vt:lpstr>
      <vt:lpstr>Mục tiêu: </vt:lpstr>
      <vt:lpstr>Dịch tể</vt:lpstr>
      <vt:lpstr>PowerPoint Presentation</vt:lpstr>
      <vt:lpstr>Giải phẫu, chức năng</vt:lpstr>
      <vt:lpstr>Giải phẫu, chức năng:</vt:lpstr>
      <vt:lpstr>Giải phẫu, chức năng:</vt:lpstr>
      <vt:lpstr>Giải phẫu, chức năng:</vt:lpstr>
      <vt:lpstr>Giải phẫu, chức năng:</vt:lpstr>
      <vt:lpstr>Giải phẫu, chức năng</vt:lpstr>
      <vt:lpstr>Nguyên nhân:</vt:lpstr>
      <vt:lpstr>Nguyên nhân</vt:lpstr>
      <vt:lpstr>Nguyên nhân:</vt:lpstr>
      <vt:lpstr>Triệu chứng:</vt:lpstr>
      <vt:lpstr>Triệu chứng liên quan đến liệt Bell</vt:lpstr>
      <vt:lpstr>Các triệu chứng KHÔNG liên quan với liệt Bell</vt:lpstr>
      <vt:lpstr>Triệu chứng:</vt:lpstr>
      <vt:lpstr>Đánh giá</vt:lpstr>
      <vt:lpstr>Vị trí tổn thương:</vt:lpstr>
      <vt:lpstr>Phân biệt liệt VII ngoại biên và trung ương</vt:lpstr>
      <vt:lpstr>Khám </vt:lpstr>
      <vt:lpstr>Cận lâm sàng</vt:lpstr>
      <vt:lpstr>Điều trị:</vt:lpstr>
      <vt:lpstr>Điều trị:</vt:lpstr>
      <vt:lpstr>Điều trị</vt:lpstr>
      <vt:lpstr>Điều trị:</vt:lpstr>
      <vt:lpstr>Vật lý trị liệu:</vt:lpstr>
      <vt:lpstr>PowerPoint Presentation</vt:lpstr>
      <vt:lpstr>PowerPoint Presentation</vt:lpstr>
      <vt:lpstr>Biến chứng:</vt:lpstr>
      <vt:lpstr>LIỆT MẶT TRONG YHCT</vt:lpstr>
      <vt:lpstr>Nguyên nhân, bệnh sinh</vt:lpstr>
      <vt:lpstr>Phong hàn phạm kinh lạc</vt:lpstr>
      <vt:lpstr>Phong nhiệt phạm kinh lạc</vt:lpstr>
      <vt:lpstr>Huyết ứ kinh lạc</vt:lpstr>
      <vt:lpstr>Châm cứu:</vt:lpstr>
      <vt:lpstr>Ngãi cứu</vt:lpstr>
      <vt:lpstr>Xoa bóp, bấm huyệt</vt:lpstr>
      <vt:lpstr>Tiên lượng và tiến triển</vt:lpstr>
      <vt:lpstr>Tài liệu tham khảo</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Chuyên đề:   LIỆT DÂY THẦN KINH VII NGOẠI BIÊN</dc:title>
  <dc:creator>asus</dc:creator>
  <cp:lastModifiedBy>asus</cp:lastModifiedBy>
  <cp:revision>51</cp:revision>
  <dcterms:created xsi:type="dcterms:W3CDTF">2022-08-13T03:24:34Z</dcterms:created>
  <dcterms:modified xsi:type="dcterms:W3CDTF">2022-08-14T13:06:07Z</dcterms:modified>
</cp:coreProperties>
</file>