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9" r:id="rId3"/>
    <p:sldId id="270" r:id="rId4"/>
    <p:sldId id="271" r:id="rId5"/>
    <p:sldId id="274" r:id="rId6"/>
    <p:sldId id="273" r:id="rId7"/>
    <p:sldId id="257" r:id="rId8"/>
    <p:sldId id="256" r:id="rId9"/>
    <p:sldId id="260" r:id="rId10"/>
    <p:sldId id="264" r:id="rId11"/>
    <p:sldId id="262" r:id="rId12"/>
    <p:sldId id="265" r:id="rId13"/>
    <p:sldId id="266" r:id="rId14"/>
    <p:sldId id="275" r:id="rId15"/>
    <p:sldId id="276" r:id="rId16"/>
    <p:sldId id="27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90" d="100"/>
          <a:sy n="90" d="100"/>
        </p:scale>
        <p:origin x="-1320"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F0C363-1EDB-48E4-A099-6034D7E252CA}" type="datetimeFigureOut">
              <a:rPr lang="en-US" smtClean="0"/>
              <a:pPr/>
              <a:t>8/18/2022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F0C363-1EDB-48E4-A099-6034D7E252CA}" type="datetimeFigureOut">
              <a:rPr lang="en-US" smtClean="0"/>
              <a:pPr/>
              <a:t>8/18/2022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F0C363-1EDB-48E4-A099-6034D7E252CA}" type="datetimeFigureOut">
              <a:rPr lang="en-US" smtClean="0"/>
              <a:pPr/>
              <a:t>8/18/2022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F0C363-1EDB-48E4-A099-6034D7E252CA}" type="datetimeFigureOut">
              <a:rPr lang="en-US" smtClean="0"/>
              <a:pPr/>
              <a:t>8/18/2022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F0C363-1EDB-48E4-A099-6034D7E252CA}" type="datetimeFigureOut">
              <a:rPr lang="en-US" smtClean="0"/>
              <a:pPr/>
              <a:t>8/18/2022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F0C363-1EDB-48E4-A099-6034D7E252CA}" type="datetimeFigureOut">
              <a:rPr lang="en-US" smtClean="0"/>
              <a:pPr/>
              <a:t>8/18/2022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F0C363-1EDB-48E4-A099-6034D7E252CA}" type="datetimeFigureOut">
              <a:rPr lang="en-US" smtClean="0"/>
              <a:pPr/>
              <a:t>8/18/2022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F0C363-1EDB-48E4-A099-6034D7E252CA}" type="datetimeFigureOut">
              <a:rPr lang="en-US" smtClean="0"/>
              <a:pPr/>
              <a:t>8/18/2022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F0C363-1EDB-48E4-A099-6034D7E252CA}" type="datetimeFigureOut">
              <a:rPr lang="en-US" smtClean="0"/>
              <a:pPr/>
              <a:t>8/18/2022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F0C363-1EDB-48E4-A099-6034D7E252CA}" type="datetimeFigureOut">
              <a:rPr lang="en-US" smtClean="0"/>
              <a:pPr/>
              <a:t>8/18/2022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F0C363-1EDB-48E4-A099-6034D7E252CA}" type="datetimeFigureOut">
              <a:rPr lang="en-US" smtClean="0"/>
              <a:pPr/>
              <a:t>8/18/2022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2C8F8E-3B62-4434-8728-8C3C2D3EE40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F0C363-1EDB-48E4-A099-6034D7E252CA}" type="datetimeFigureOut">
              <a:rPr lang="en-US" smtClean="0"/>
              <a:pPr/>
              <a:t>8/18/2022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2C8F8E-3B62-4434-8728-8C3C2D3EE40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42844" y="785794"/>
            <a:ext cx="8715436" cy="1200329"/>
          </a:xfrm>
          <a:prstGeom prst="rect">
            <a:avLst/>
          </a:prstGeom>
        </p:spPr>
        <p:txBody>
          <a:bodyPr wrap="square">
            <a:spAutoFit/>
          </a:bodyPr>
          <a:lstStyle/>
          <a:p>
            <a:pPr algn="ctr"/>
            <a:r>
              <a:rPr lang="en-US" sz="2400" b="1" smtClean="0">
                <a:latin typeface="Times New Roman" pitchFamily="18" charset="0"/>
                <a:cs typeface="Times New Roman" pitchFamily="18" charset="0"/>
              </a:rPr>
              <a:t>TRIỂN KHAI THÔNG TƯ </a:t>
            </a:r>
            <a:r>
              <a:rPr lang="vi-VN" sz="2400" b="1" smtClean="0">
                <a:latin typeface="Times New Roman" pitchFamily="18" charset="0"/>
                <a:cs typeface="Times New Roman" pitchFamily="18" charset="0"/>
              </a:rPr>
              <a:t>04/2022/TT-BYT </a:t>
            </a:r>
            <a:endParaRPr lang="en-US" sz="2400" b="1" smtClean="0">
              <a:latin typeface="Times New Roman" pitchFamily="18" charset="0"/>
              <a:cs typeface="Times New Roman" pitchFamily="18" charset="0"/>
            </a:endParaRPr>
          </a:p>
          <a:p>
            <a:pPr algn="ctr"/>
            <a:r>
              <a:rPr lang="en-US" sz="2400" b="1" smtClean="0">
                <a:latin typeface="Times New Roman" pitchFamily="18" charset="0"/>
                <a:cs typeface="Times New Roman" pitchFamily="18" charset="0"/>
              </a:rPr>
              <a:t>(</a:t>
            </a:r>
            <a:r>
              <a:rPr lang="vi-VN" sz="2400" b="1" smtClean="0">
                <a:latin typeface="Times New Roman" pitchFamily="18" charset="0"/>
                <a:cs typeface="Times New Roman" pitchFamily="18" charset="0"/>
              </a:rPr>
              <a:t>sửa đổi Thông tư 52/2017/TT-BYT, Thông tư 18/2018/TT-BYT và Thông tư 27/2021/TT-BYT</a:t>
            </a:r>
            <a:r>
              <a:rPr lang="en-US" sz="2400" b="1" smtClean="0">
                <a:latin typeface="Times New Roman" pitchFamily="18" charset="0"/>
                <a:cs typeface="Times New Roman" pitchFamily="18" charset="0"/>
              </a:rPr>
              <a:t>)</a:t>
            </a:r>
            <a:endParaRPr lang="vi-VN" sz="2400" b="1">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142844" y="0"/>
            <a:ext cx="6286500" cy="5929330"/>
          </a:xfrm>
          <a:prstGeom prst="rect">
            <a:avLst/>
          </a:prstGeom>
          <a:noFill/>
          <a:ln w="9525">
            <a:noFill/>
            <a:miter lim="800000"/>
            <a:headEnd/>
            <a:tailEnd/>
          </a:ln>
          <a:effectLst/>
        </p:spPr>
      </p:pic>
      <p:sp>
        <p:nvSpPr>
          <p:cNvPr id="3" name="Rectangle 2"/>
          <p:cNvSpPr/>
          <p:nvPr/>
        </p:nvSpPr>
        <p:spPr>
          <a:xfrm>
            <a:off x="428596" y="3071810"/>
            <a:ext cx="5572164" cy="128588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14282" y="5286388"/>
            <a:ext cx="8501122" cy="2246769"/>
          </a:xfrm>
          <a:prstGeom prst="rect">
            <a:avLst/>
          </a:prstGeom>
          <a:noFill/>
        </p:spPr>
        <p:txBody>
          <a:bodyPr wrap="square" rtlCol="0">
            <a:spAutoFit/>
          </a:bodyPr>
          <a:lstStyle/>
          <a:p>
            <a:r>
              <a:rPr lang="en-US" sz="2600" b="1" smtClean="0"/>
              <a:t>Cerecaps: </a:t>
            </a:r>
          </a:p>
          <a:p>
            <a:r>
              <a:rPr lang="en-US" sz="2600" b="1" smtClean="0"/>
              <a:t>(H81) Rối loạn tiền đình</a:t>
            </a:r>
          </a:p>
          <a:p>
            <a:r>
              <a:rPr lang="en-US" sz="2600" b="1" smtClean="0"/>
              <a:t>(G45) Cơn thiếu máu cục bộ thoáng qua và hội chứng liên quan</a:t>
            </a:r>
          </a:p>
          <a:p>
            <a:endParaRPr lang="en-US" smtClean="0"/>
          </a:p>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9" name="Picture 7"/>
          <p:cNvPicPr>
            <a:picLocks noChangeAspect="1" noChangeArrowheads="1"/>
          </p:cNvPicPr>
          <p:nvPr/>
        </p:nvPicPr>
        <p:blipFill>
          <a:blip r:embed="rId2"/>
          <a:srcRect/>
          <a:stretch>
            <a:fillRect/>
          </a:stretch>
        </p:blipFill>
        <p:spPr bwMode="auto">
          <a:xfrm>
            <a:off x="214282" y="214290"/>
            <a:ext cx="6000792" cy="5857916"/>
          </a:xfrm>
          <a:prstGeom prst="rect">
            <a:avLst/>
          </a:prstGeom>
          <a:noFill/>
          <a:ln w="9525">
            <a:noFill/>
            <a:miter lim="800000"/>
            <a:headEnd/>
            <a:tailEnd/>
          </a:ln>
          <a:effectLst/>
        </p:spPr>
      </p:pic>
      <p:sp>
        <p:nvSpPr>
          <p:cNvPr id="8" name="Rectangle 7"/>
          <p:cNvSpPr/>
          <p:nvPr/>
        </p:nvSpPr>
        <p:spPr>
          <a:xfrm>
            <a:off x="214282" y="4429132"/>
            <a:ext cx="5429288" cy="35719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42844" y="5786455"/>
            <a:ext cx="9001156" cy="1508105"/>
          </a:xfrm>
          <a:prstGeom prst="rect">
            <a:avLst/>
          </a:prstGeom>
          <a:noFill/>
        </p:spPr>
        <p:txBody>
          <a:bodyPr wrap="square" rtlCol="0">
            <a:spAutoFit/>
          </a:bodyPr>
          <a:lstStyle/>
          <a:p>
            <a:r>
              <a:rPr lang="en-US" sz="2800" b="1" smtClean="0"/>
              <a:t>Comiaryl 2mg/500mg: </a:t>
            </a:r>
          </a:p>
          <a:p>
            <a:r>
              <a:rPr lang="en-US" sz="2800" smtClean="0"/>
              <a:t>E(11</a:t>
            </a:r>
            <a:r>
              <a:rPr lang="en-US" sz="2800" smtClean="0">
                <a:latin typeface="Calibri" pitchFamily="34" charset="0"/>
              </a:rPr>
              <a:t>) </a:t>
            </a:r>
            <a:r>
              <a:rPr lang="vi-VN" sz="2800" smtClean="0">
                <a:latin typeface="Calibri" pitchFamily="34" charset="0"/>
              </a:rPr>
              <a:t>Bệnh đái tháo đường không phụ thuộc insuline</a:t>
            </a:r>
            <a:r>
              <a:rPr lang="en-US" smtClean="0">
                <a:latin typeface="Calibri" pitchFamily="34" charset="0"/>
              </a:rPr>
              <a:t>.</a:t>
            </a:r>
          </a:p>
          <a:p>
            <a:endParaRPr lang="en-US" smtClean="0">
              <a:latin typeface="Calibri" pitchFamily="34" charset="0"/>
            </a:endParaRPr>
          </a:p>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714348" y="214290"/>
            <a:ext cx="6858016" cy="5500702"/>
          </a:xfrm>
          <a:prstGeom prst="rect">
            <a:avLst/>
          </a:prstGeom>
          <a:noFill/>
          <a:ln w="9525">
            <a:noFill/>
            <a:miter lim="800000"/>
            <a:headEnd/>
            <a:tailEnd/>
          </a:ln>
          <a:effectLst/>
        </p:spPr>
      </p:pic>
      <p:sp>
        <p:nvSpPr>
          <p:cNvPr id="3" name="Rectangle 2"/>
          <p:cNvSpPr/>
          <p:nvPr/>
        </p:nvSpPr>
        <p:spPr>
          <a:xfrm>
            <a:off x="642910" y="3143248"/>
            <a:ext cx="3786214"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00034" y="5715016"/>
            <a:ext cx="8072494" cy="954107"/>
          </a:xfrm>
          <a:prstGeom prst="rect">
            <a:avLst/>
          </a:prstGeom>
          <a:noFill/>
        </p:spPr>
        <p:txBody>
          <a:bodyPr wrap="square" rtlCol="0">
            <a:spAutoFit/>
          </a:bodyPr>
          <a:lstStyle/>
          <a:p>
            <a:r>
              <a:rPr lang="en-US" sz="2800" b="1" smtClean="0"/>
              <a:t>Azithromycin</a:t>
            </a:r>
            <a:r>
              <a:rPr lang="en-US" sz="2800" smtClean="0"/>
              <a:t>: dùng ngày 1 </a:t>
            </a:r>
            <a:r>
              <a:rPr lang="en-US" sz="2800" smtClean="0"/>
              <a:t>lần, nên thay bằng liều: sáng 2 gói </a:t>
            </a:r>
            <a:endParaRPr lang="en-US" sz="28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srcRect/>
          <a:stretch>
            <a:fillRect/>
          </a:stretch>
        </p:blipFill>
        <p:spPr bwMode="auto">
          <a:xfrm>
            <a:off x="1071538" y="285728"/>
            <a:ext cx="6457950" cy="5715040"/>
          </a:xfrm>
          <a:prstGeom prst="rect">
            <a:avLst/>
          </a:prstGeom>
          <a:noFill/>
          <a:ln w="9525">
            <a:noFill/>
            <a:miter lim="800000"/>
            <a:headEnd/>
            <a:tailEnd/>
          </a:ln>
          <a:effectLst/>
        </p:spPr>
      </p:pic>
      <p:sp>
        <p:nvSpPr>
          <p:cNvPr id="4" name="Rectangle 3"/>
          <p:cNvSpPr/>
          <p:nvPr/>
        </p:nvSpPr>
        <p:spPr>
          <a:xfrm>
            <a:off x="4857752" y="1857364"/>
            <a:ext cx="2214578" cy="2857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071538" y="4000504"/>
            <a:ext cx="1857388" cy="2143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00034" y="5934670"/>
            <a:ext cx="8501122" cy="523220"/>
          </a:xfrm>
          <a:prstGeom prst="rect">
            <a:avLst/>
          </a:prstGeom>
          <a:noFill/>
        </p:spPr>
        <p:txBody>
          <a:bodyPr wrap="square" rtlCol="0">
            <a:spAutoFit/>
          </a:bodyPr>
          <a:lstStyle/>
          <a:p>
            <a:r>
              <a:rPr lang="en-US" sz="2800" b="1" smtClean="0"/>
              <a:t>Tenoxicam chống chỉ định loét dạ dày-tá tràng</a:t>
            </a:r>
            <a:endParaRPr lang="en-US" sz="2800" b="1"/>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214282" y="142852"/>
          <a:ext cx="8715436" cy="6221021"/>
        </p:xfrm>
        <a:graphic>
          <a:graphicData uri="http://schemas.openxmlformats.org/drawingml/2006/table">
            <a:tbl>
              <a:tblPr firstRow="1" bandRow="1">
                <a:tableStyleId>{5C22544A-7EE6-4342-B048-85BDC9FD1C3A}</a:tableStyleId>
              </a:tblPr>
              <a:tblGrid>
                <a:gridCol w="2286016"/>
                <a:gridCol w="4167488"/>
                <a:gridCol w="2261932"/>
              </a:tblGrid>
              <a:tr h="429400">
                <a:tc>
                  <a:txBody>
                    <a:bodyPr/>
                    <a:lstStyle/>
                    <a:p>
                      <a:pPr algn="ctr"/>
                      <a:r>
                        <a:rPr lang="en-US" smtClean="0"/>
                        <a:t>Tên</a:t>
                      </a:r>
                      <a:r>
                        <a:rPr lang="en-US" baseline="0" smtClean="0"/>
                        <a:t> thuốc</a:t>
                      </a:r>
                      <a:endParaRPr lang="en-US"/>
                    </a:p>
                  </a:txBody>
                  <a:tcPr/>
                </a:tc>
                <a:tc>
                  <a:txBody>
                    <a:bodyPr/>
                    <a:lstStyle/>
                    <a:p>
                      <a:pPr algn="ctr"/>
                      <a:r>
                        <a:rPr lang="en-US" smtClean="0"/>
                        <a:t>BHYT</a:t>
                      </a:r>
                      <a:r>
                        <a:rPr lang="en-US" baseline="0" smtClean="0"/>
                        <a:t> thanh toán </a:t>
                      </a:r>
                      <a:endParaRPr lang="en-US"/>
                    </a:p>
                  </a:txBody>
                  <a:tcPr/>
                </a:tc>
                <a:tc>
                  <a:txBody>
                    <a:bodyPr/>
                    <a:lstStyle/>
                    <a:p>
                      <a:r>
                        <a:rPr lang="en-US" smtClean="0"/>
                        <a:t>Mã</a:t>
                      </a:r>
                      <a:r>
                        <a:rPr lang="en-US" baseline="0" smtClean="0"/>
                        <a:t> ICD</a:t>
                      </a:r>
                      <a:endParaRPr lang="en-US"/>
                    </a:p>
                  </a:txBody>
                  <a:tcPr/>
                </a:tc>
              </a:tr>
              <a:tr h="691609">
                <a:tc>
                  <a:txBody>
                    <a:bodyPr/>
                    <a:lstStyle/>
                    <a:p>
                      <a:r>
                        <a:rPr lang="en-US" sz="1900" smtClean="0"/>
                        <a:t>Trimetazidin 35mg</a:t>
                      </a:r>
                    </a:p>
                    <a:p>
                      <a:r>
                        <a:rPr lang="en-US" sz="1900" smtClean="0">
                          <a:solidFill>
                            <a:srgbClr val="FF0000"/>
                          </a:solidFill>
                        </a:rPr>
                        <a:t>(Vastarel,</a:t>
                      </a:r>
                      <a:r>
                        <a:rPr lang="en-US" sz="1900" baseline="0" smtClean="0">
                          <a:solidFill>
                            <a:srgbClr val="FF0000"/>
                          </a:solidFill>
                        </a:rPr>
                        <a:t> Dozidine)</a:t>
                      </a:r>
                      <a:endParaRPr lang="en-US" sz="1900">
                        <a:solidFill>
                          <a:srgbClr val="FF0000"/>
                        </a:solidFill>
                      </a:endParaRPr>
                    </a:p>
                  </a:txBody>
                  <a:tcPr/>
                </a:tc>
                <a:tc>
                  <a:txBody>
                    <a:bodyPr/>
                    <a:lstStyle/>
                    <a:p>
                      <a:r>
                        <a:rPr lang="en-US" sz="1900" smtClean="0"/>
                        <a:t>Cơn</a:t>
                      </a:r>
                      <a:r>
                        <a:rPr lang="en-US" sz="1900" baseline="0" smtClean="0"/>
                        <a:t> đau thắt ngực ổn định không kiểm soát đặc biệt</a:t>
                      </a:r>
                      <a:endParaRPr lang="en-US" sz="1900"/>
                    </a:p>
                  </a:txBody>
                  <a:tcPr/>
                </a:tc>
                <a:tc>
                  <a:txBody>
                    <a:bodyPr/>
                    <a:lstStyle/>
                    <a:p>
                      <a:endParaRPr lang="en-US" sz="1900"/>
                    </a:p>
                  </a:txBody>
                  <a:tcPr/>
                </a:tc>
              </a:tr>
              <a:tr h="882767">
                <a:tc>
                  <a:txBody>
                    <a:bodyPr/>
                    <a:lstStyle/>
                    <a:p>
                      <a:r>
                        <a:rPr lang="en-US" sz="1900" smtClean="0"/>
                        <a:t>Các</a:t>
                      </a:r>
                      <a:r>
                        <a:rPr lang="en-US" sz="1900" baseline="0" smtClean="0"/>
                        <a:t> thuốc điều trị đái tháo đường</a:t>
                      </a:r>
                      <a:endParaRPr lang="en-US" sz="1900"/>
                    </a:p>
                  </a:txBody>
                  <a:tcPr/>
                </a:tc>
                <a:tc>
                  <a:txBody>
                    <a:bodyPr/>
                    <a:lstStyle/>
                    <a:p>
                      <a:r>
                        <a:rPr lang="en-US" sz="1900" smtClean="0"/>
                        <a:t>Bệnh đái</a:t>
                      </a:r>
                      <a:r>
                        <a:rPr lang="en-US" sz="1900" baseline="0" smtClean="0"/>
                        <a:t> tháo đường</a:t>
                      </a:r>
                    </a:p>
                    <a:p>
                      <a:r>
                        <a:rPr lang="en-US" sz="1900" baseline="0" smtClean="0"/>
                        <a:t>Tiền đái tháo đường</a:t>
                      </a:r>
                      <a:endParaRPr lang="en-US" sz="1900"/>
                    </a:p>
                  </a:txBody>
                  <a:tcPr/>
                </a:tc>
                <a:tc>
                  <a:txBody>
                    <a:bodyPr/>
                    <a:lstStyle/>
                    <a:p>
                      <a:r>
                        <a:rPr lang="en-US" sz="1900" smtClean="0"/>
                        <a:t>(E11) Bệnh</a:t>
                      </a:r>
                      <a:r>
                        <a:rPr lang="en-US" sz="1900" baseline="0" smtClean="0"/>
                        <a:t> đái tháo đường không phụ thuộc insulin</a:t>
                      </a:r>
                      <a:endParaRPr lang="en-US" sz="1900"/>
                    </a:p>
                  </a:txBody>
                  <a:tcPr/>
                </a:tc>
              </a:tr>
              <a:tr h="2206917">
                <a:tc>
                  <a:txBody>
                    <a:bodyPr/>
                    <a:lstStyle/>
                    <a:p>
                      <a:r>
                        <a:rPr lang="en-US" sz="1900" smtClean="0"/>
                        <a:t>Esomeprazol </a:t>
                      </a:r>
                    </a:p>
                    <a:p>
                      <a:r>
                        <a:rPr lang="en-US" sz="1900" smtClean="0">
                          <a:solidFill>
                            <a:srgbClr val="FF0000"/>
                          </a:solidFill>
                        </a:rPr>
                        <a:t>(Emanera</a:t>
                      </a:r>
                      <a:r>
                        <a:rPr lang="en-US" sz="1900" baseline="0" smtClean="0">
                          <a:solidFill>
                            <a:srgbClr val="FF0000"/>
                          </a:solidFill>
                        </a:rPr>
                        <a:t> 20)</a:t>
                      </a:r>
                      <a:endParaRPr lang="en-US" sz="1900">
                        <a:solidFill>
                          <a:srgbClr val="FF0000"/>
                        </a:solidFill>
                      </a:endParaRPr>
                    </a:p>
                  </a:txBody>
                  <a:tcPr/>
                </a:tc>
                <a:tc>
                  <a:txBody>
                    <a:bodyPr/>
                    <a:lstStyle/>
                    <a:p>
                      <a:pPr lvl="0">
                        <a:buFont typeface="Arial" pitchFamily="34" charset="0"/>
                        <a:buChar char="•"/>
                      </a:pPr>
                      <a:r>
                        <a:rPr lang="en-US" sz="1900" kern="1200" smtClean="0">
                          <a:solidFill>
                            <a:schemeClr val="dk1"/>
                          </a:solidFill>
                          <a:latin typeface="+mn-lt"/>
                          <a:ea typeface="+mn-ea"/>
                          <a:cs typeface="+mn-cs"/>
                        </a:rPr>
                        <a:t> Bệnh trào ngược dạ dày thực quản </a:t>
                      </a:r>
                    </a:p>
                    <a:p>
                      <a:pPr lvl="0">
                        <a:buFont typeface="Arial" pitchFamily="34" charset="0"/>
                        <a:buChar char="•"/>
                      </a:pPr>
                      <a:r>
                        <a:rPr lang="en-US" sz="1900" kern="1200" baseline="0" smtClean="0">
                          <a:solidFill>
                            <a:schemeClr val="dk1"/>
                          </a:solidFill>
                          <a:latin typeface="+mn-lt"/>
                          <a:ea typeface="+mn-ea"/>
                          <a:cs typeface="+mn-cs"/>
                        </a:rPr>
                        <a:t> </a:t>
                      </a:r>
                      <a:r>
                        <a:rPr lang="en-US" sz="1900" kern="1200" smtClean="0">
                          <a:solidFill>
                            <a:schemeClr val="dk1"/>
                          </a:solidFill>
                          <a:latin typeface="+mn-lt"/>
                          <a:ea typeface="+mn-ea"/>
                          <a:cs typeface="+mn-cs"/>
                        </a:rPr>
                        <a:t>Kết hợp phác đồ điều trị Hp</a:t>
                      </a:r>
                    </a:p>
                    <a:p>
                      <a:pPr lvl="0">
                        <a:buFont typeface="Arial" pitchFamily="34" charset="0"/>
                        <a:buChar char="•"/>
                      </a:pPr>
                      <a:r>
                        <a:rPr lang="en-US" sz="1900" kern="1200" smtClean="0">
                          <a:solidFill>
                            <a:schemeClr val="dk1"/>
                          </a:solidFill>
                          <a:latin typeface="+mn-lt"/>
                          <a:ea typeface="+mn-ea"/>
                          <a:cs typeface="+mn-cs"/>
                        </a:rPr>
                        <a:t>Bệnh nhân cần điều trị NSAID liên tục</a:t>
                      </a:r>
                    </a:p>
                    <a:p>
                      <a:pPr lvl="0">
                        <a:buFont typeface="Arial" pitchFamily="34" charset="0"/>
                        <a:buChar char="•"/>
                      </a:pPr>
                      <a:r>
                        <a:rPr lang="en-US" sz="1900" kern="1200" smtClean="0">
                          <a:solidFill>
                            <a:schemeClr val="dk1"/>
                          </a:solidFill>
                          <a:latin typeface="+mn-lt"/>
                          <a:ea typeface="+mn-ea"/>
                          <a:cs typeface="+mn-cs"/>
                        </a:rPr>
                        <a:t>Hội chứng ZollingerEllison </a:t>
                      </a:r>
                    </a:p>
                    <a:p>
                      <a:pPr lvl="0">
                        <a:buFont typeface="Arial" pitchFamily="34" charset="0"/>
                        <a:buChar char="•"/>
                      </a:pPr>
                      <a:r>
                        <a:rPr lang="en-US" sz="1900" kern="1200" smtClean="0">
                          <a:solidFill>
                            <a:schemeClr val="dk1"/>
                          </a:solidFill>
                          <a:latin typeface="+mn-lt"/>
                          <a:ea typeface="+mn-ea"/>
                          <a:cs typeface="+mn-cs"/>
                        </a:rPr>
                        <a:t>Dự phòng loét dạ dày tá tràng, xuất huyết tiêu hóa tại dạ dày, tá tràng do stress ở bệnh nhân hồi sức tích cực</a:t>
                      </a:r>
                      <a:endParaRPr lang="en-US" sz="1900"/>
                    </a:p>
                  </a:txBody>
                  <a:tcPr/>
                </a:tc>
                <a:tc>
                  <a:txBody>
                    <a:bodyPr/>
                    <a:lstStyle/>
                    <a:p>
                      <a:r>
                        <a:rPr lang="en-US" sz="1900" smtClean="0"/>
                        <a:t>(K27): Loét</a:t>
                      </a:r>
                      <a:r>
                        <a:rPr lang="en-US" sz="1900" baseline="0" smtClean="0"/>
                        <a:t> dạ dày tá tràng</a:t>
                      </a:r>
                      <a:r>
                        <a:rPr lang="en-US" sz="1900" smtClean="0"/>
                        <a:t>, </a:t>
                      </a:r>
                    </a:p>
                    <a:p>
                      <a:r>
                        <a:rPr lang="en-US" sz="1900" smtClean="0"/>
                        <a:t>(K21): Trào</a:t>
                      </a:r>
                      <a:r>
                        <a:rPr lang="en-US" sz="1900" baseline="0" smtClean="0"/>
                        <a:t> ngược dạ dày –thực quản</a:t>
                      </a:r>
                      <a:endParaRPr lang="en-US" sz="1900"/>
                    </a:p>
                  </a:txBody>
                  <a:tcPr/>
                </a:tc>
              </a:tr>
              <a:tr h="1932975">
                <a:tc>
                  <a:txBody>
                    <a:bodyPr/>
                    <a:lstStyle/>
                    <a:p>
                      <a:r>
                        <a:rPr lang="en-US" sz="1900" smtClean="0">
                          <a:solidFill>
                            <a:srgbClr val="FF0000"/>
                          </a:solidFill>
                        </a:rPr>
                        <a:t>Cerecaps</a:t>
                      </a:r>
                      <a:endParaRPr lang="en-US" sz="1900">
                        <a:solidFill>
                          <a:srgbClr val="FF0000"/>
                        </a:solidFill>
                      </a:endParaRPr>
                    </a:p>
                  </a:txBody>
                  <a:tcPr/>
                </a:tc>
                <a:tc>
                  <a:txBody>
                    <a:bodyPr/>
                    <a:lstStyle/>
                    <a:p>
                      <a:pPr lvl="0">
                        <a:buFont typeface="Arial" pitchFamily="34" charset="0"/>
                        <a:buChar char="•"/>
                      </a:pPr>
                      <a:r>
                        <a:rPr lang="en-US" sz="1900" smtClean="0"/>
                        <a:t> Suy giảm</a:t>
                      </a:r>
                      <a:r>
                        <a:rPr lang="en-US" sz="1900" baseline="0" smtClean="0"/>
                        <a:t> trí nhớ, đau đầu, hoa mắt, chóng mặt, mất ngủ</a:t>
                      </a:r>
                    </a:p>
                    <a:p>
                      <a:pPr lvl="0">
                        <a:buFont typeface="Arial" pitchFamily="34" charset="0"/>
                        <a:buChar char="•"/>
                      </a:pPr>
                      <a:r>
                        <a:rPr lang="en-US" sz="1900" baseline="0" smtClean="0"/>
                        <a:t>Thiếu máu, sạm da, đứng lên ngồi xuống hay bị chóng mặt</a:t>
                      </a:r>
                    </a:p>
                    <a:p>
                      <a:pPr lvl="0">
                        <a:buFont typeface="Arial" pitchFamily="34" charset="0"/>
                        <a:buChar char="•"/>
                      </a:pPr>
                      <a:r>
                        <a:rPr lang="en-US" sz="1900" baseline="0" smtClean="0"/>
                        <a:t>Căng thẳng, mệt mỏi, mất tập trung, tê bì, nhức mỏi chân tay</a:t>
                      </a:r>
                      <a:endParaRPr lang="en-US" sz="1900"/>
                    </a:p>
                  </a:txBody>
                  <a:tcPr/>
                </a:tc>
                <a:tc>
                  <a:txBody>
                    <a:bodyPr/>
                    <a:lstStyle/>
                    <a:p>
                      <a:r>
                        <a:rPr lang="en-US" sz="1900" smtClean="0"/>
                        <a:t>(H81)Rối</a:t>
                      </a:r>
                      <a:r>
                        <a:rPr lang="en-US" sz="1900" baseline="0" smtClean="0"/>
                        <a:t> loạn tiền đình</a:t>
                      </a:r>
                    </a:p>
                    <a:p>
                      <a:r>
                        <a:rPr lang="en-US" sz="1900" baseline="0" smtClean="0"/>
                        <a:t>(G45)Cơn thiếu máu cục bộ thoáng qua và hội chứng liên quan</a:t>
                      </a:r>
                      <a:endParaRPr lang="en-US" sz="1900"/>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214282" y="811192"/>
          <a:ext cx="8429684" cy="4232294"/>
        </p:xfrm>
        <a:graphic>
          <a:graphicData uri="http://schemas.openxmlformats.org/drawingml/2006/table">
            <a:tbl>
              <a:tblPr firstRow="1" bandRow="1">
                <a:tableStyleId>{5C22544A-7EE6-4342-B048-85BDC9FD1C3A}</a:tableStyleId>
              </a:tblPr>
              <a:tblGrid>
                <a:gridCol w="3000396"/>
                <a:gridCol w="3456383"/>
                <a:gridCol w="1972905"/>
              </a:tblGrid>
              <a:tr h="618042">
                <a:tc>
                  <a:txBody>
                    <a:bodyPr/>
                    <a:lstStyle/>
                    <a:p>
                      <a:pPr algn="ctr"/>
                      <a:r>
                        <a:rPr lang="en-US" sz="2400" smtClean="0"/>
                        <a:t>Tên</a:t>
                      </a:r>
                      <a:r>
                        <a:rPr lang="en-US" sz="2400" baseline="0" smtClean="0"/>
                        <a:t> thuốc</a:t>
                      </a:r>
                      <a:endParaRPr lang="en-US" sz="2400"/>
                    </a:p>
                  </a:txBody>
                  <a:tcPr/>
                </a:tc>
                <a:tc>
                  <a:txBody>
                    <a:bodyPr/>
                    <a:lstStyle/>
                    <a:p>
                      <a:pPr algn="ctr"/>
                      <a:r>
                        <a:rPr lang="en-US" sz="2400" smtClean="0"/>
                        <a:t>BHYT</a:t>
                      </a:r>
                      <a:r>
                        <a:rPr lang="en-US" sz="2400" baseline="0" smtClean="0"/>
                        <a:t> thanh toán </a:t>
                      </a:r>
                      <a:endParaRPr lang="en-US" sz="2400"/>
                    </a:p>
                  </a:txBody>
                  <a:tcPr/>
                </a:tc>
                <a:tc>
                  <a:txBody>
                    <a:bodyPr/>
                    <a:lstStyle/>
                    <a:p>
                      <a:r>
                        <a:rPr lang="en-US" sz="2400" smtClean="0"/>
                        <a:t>Mã</a:t>
                      </a:r>
                      <a:r>
                        <a:rPr lang="en-US" sz="2400" baseline="0" smtClean="0"/>
                        <a:t> ICD</a:t>
                      </a:r>
                      <a:endParaRPr lang="en-US" sz="2400"/>
                    </a:p>
                  </a:txBody>
                  <a:tcPr/>
                </a:tc>
              </a:tr>
              <a:tr h="1142681">
                <a:tc>
                  <a:txBody>
                    <a:bodyPr/>
                    <a:lstStyle/>
                    <a:p>
                      <a:r>
                        <a:rPr lang="en-US" sz="2400" kern="1200" smtClean="0">
                          <a:solidFill>
                            <a:schemeClr val="dk1"/>
                          </a:solidFill>
                          <a:latin typeface="+mn-lt"/>
                          <a:ea typeface="+mn-ea"/>
                          <a:cs typeface="+mn-cs"/>
                        </a:rPr>
                        <a:t>Piroxicam 20mg </a:t>
                      </a:r>
                      <a:r>
                        <a:rPr lang="en-US" sz="2400" kern="1200" smtClean="0">
                          <a:solidFill>
                            <a:srgbClr val="FF0000"/>
                          </a:solidFill>
                          <a:latin typeface="+mn-lt"/>
                          <a:ea typeface="+mn-ea"/>
                          <a:cs typeface="+mn-cs"/>
                        </a:rPr>
                        <a:t>(Hotemin, Brexin),</a:t>
                      </a:r>
                    </a:p>
                    <a:p>
                      <a:pPr marL="0" marR="0" indent="0" algn="l" defTabSz="914400" rtl="0" eaLnBrk="1" fontAlgn="auto" latinLnBrk="0" hangingPunct="1">
                        <a:lnSpc>
                          <a:spcPct val="100000"/>
                        </a:lnSpc>
                        <a:spcBef>
                          <a:spcPts val="0"/>
                        </a:spcBef>
                        <a:spcAft>
                          <a:spcPts val="0"/>
                        </a:spcAft>
                        <a:buClrTx/>
                        <a:buSzTx/>
                        <a:buFontTx/>
                        <a:buNone/>
                        <a:tabLst/>
                        <a:defRPr/>
                      </a:pPr>
                      <a:r>
                        <a:rPr lang="en-US" sz="2400" smtClean="0">
                          <a:solidFill>
                            <a:schemeClr val="tx1"/>
                          </a:solidFill>
                        </a:rPr>
                        <a:t>Meloxicam 15mg </a:t>
                      </a:r>
                      <a:r>
                        <a:rPr lang="en-US" sz="2400" smtClean="0">
                          <a:solidFill>
                            <a:srgbClr val="FF0000"/>
                          </a:solidFill>
                        </a:rPr>
                        <a:t>(Meloflam)</a:t>
                      </a:r>
                    </a:p>
                    <a:p>
                      <a:endParaRPr lang="en-US">
                        <a:solidFill>
                          <a:srgbClr val="FF0000"/>
                        </a:solidFill>
                      </a:endParaRPr>
                    </a:p>
                  </a:txBody>
                  <a:tcPr/>
                </a:tc>
                <a:tc>
                  <a:txBody>
                    <a:bodyPr/>
                    <a:lstStyle/>
                    <a:p>
                      <a:r>
                        <a:rPr lang="en-US" sz="2400" smtClean="0"/>
                        <a:t>Ngày</a:t>
                      </a:r>
                      <a:r>
                        <a:rPr lang="en-US" sz="2400" baseline="0" smtClean="0"/>
                        <a:t> dùng 1 viên</a:t>
                      </a:r>
                    </a:p>
                    <a:p>
                      <a:r>
                        <a:rPr lang="en-US" sz="2400" kern="1200" smtClean="0">
                          <a:solidFill>
                            <a:schemeClr val="dk1"/>
                          </a:solidFill>
                          <a:latin typeface="+mn-lt"/>
                          <a:ea typeface="+mn-ea"/>
                          <a:cs typeface="+mn-cs"/>
                        </a:rPr>
                        <a:t>Không dùng cho trẻ </a:t>
                      </a:r>
                      <a:r>
                        <a:rPr lang="en-US" sz="2400" kern="1200" smtClean="0">
                          <a:solidFill>
                            <a:srgbClr val="FF0000"/>
                          </a:solidFill>
                          <a:latin typeface="+mn-lt"/>
                          <a:ea typeface="+mn-ea"/>
                          <a:cs typeface="+mn-cs"/>
                        </a:rPr>
                        <a:t>dưới 16 tuổi</a:t>
                      </a:r>
                    </a:p>
                    <a:p>
                      <a:r>
                        <a:rPr lang="en-US" sz="2400" kern="1200" smtClean="0">
                          <a:solidFill>
                            <a:schemeClr val="dk1"/>
                          </a:solidFill>
                          <a:latin typeface="+mn-lt"/>
                          <a:ea typeface="+mn-ea"/>
                          <a:cs typeface="+mn-cs"/>
                        </a:rPr>
                        <a:t>Chống</a:t>
                      </a:r>
                      <a:r>
                        <a:rPr lang="en-US" sz="2400" kern="1200" baseline="0" smtClean="0">
                          <a:solidFill>
                            <a:schemeClr val="dk1"/>
                          </a:solidFill>
                          <a:latin typeface="+mn-lt"/>
                          <a:ea typeface="+mn-ea"/>
                          <a:cs typeface="+mn-cs"/>
                        </a:rPr>
                        <a:t> chỉ định loét dạ dày</a:t>
                      </a:r>
                      <a:endParaRPr lang="en-US" sz="2400"/>
                    </a:p>
                  </a:txBody>
                  <a:tcPr/>
                </a:tc>
                <a:tc>
                  <a:txBody>
                    <a:bodyPr/>
                    <a:lstStyle/>
                    <a:p>
                      <a:endParaRPr lang="en-US"/>
                    </a:p>
                  </a:txBody>
                  <a:tcPr/>
                </a:tc>
              </a:tr>
              <a:tr h="892726">
                <a:tc>
                  <a:txBody>
                    <a:bodyPr/>
                    <a:lstStyle/>
                    <a:p>
                      <a:r>
                        <a:rPr lang="en-US" sz="2400" smtClean="0">
                          <a:solidFill>
                            <a:schemeClr val="tx1"/>
                          </a:solidFill>
                        </a:rPr>
                        <a:t>Azithromycin</a:t>
                      </a:r>
                      <a:endParaRPr lang="en-US" sz="2400">
                        <a:solidFill>
                          <a:schemeClr val="tx1"/>
                        </a:solidFill>
                      </a:endParaRPr>
                    </a:p>
                  </a:txBody>
                  <a:tcPr/>
                </a:tc>
                <a:tc>
                  <a:txBody>
                    <a:bodyPr/>
                    <a:lstStyle/>
                    <a:p>
                      <a:r>
                        <a:rPr lang="en-US" sz="2400" smtClean="0"/>
                        <a:t>Ngày</a:t>
                      </a:r>
                      <a:r>
                        <a:rPr lang="en-US" sz="2400" baseline="0" smtClean="0"/>
                        <a:t> dùng 1 lần</a:t>
                      </a:r>
                      <a:endParaRPr lang="en-US" sz="2400"/>
                    </a:p>
                  </a:txBody>
                  <a:tcPr/>
                </a:tc>
                <a:tc>
                  <a:txBody>
                    <a:bodyPr/>
                    <a:lstStyle/>
                    <a:p>
                      <a:endParaRPr lang="en-US"/>
                    </a:p>
                  </a:txBody>
                  <a:tcPr/>
                </a:tc>
              </a:tr>
              <a:tr h="892726">
                <a:tc>
                  <a:txBody>
                    <a:bodyPr/>
                    <a:lstStyle/>
                    <a:p>
                      <a:r>
                        <a:rPr lang="en-US" sz="2400" smtClean="0">
                          <a:solidFill>
                            <a:schemeClr val="tx1"/>
                          </a:solidFill>
                        </a:rPr>
                        <a:t>Clarithromycin và</a:t>
                      </a:r>
                      <a:r>
                        <a:rPr lang="en-US" sz="2400" baseline="0" smtClean="0">
                          <a:solidFill>
                            <a:schemeClr val="tx1"/>
                          </a:solidFill>
                        </a:rPr>
                        <a:t> Colchicin</a:t>
                      </a:r>
                      <a:endParaRPr lang="en-US" sz="2400">
                        <a:solidFill>
                          <a:schemeClr val="tx1"/>
                        </a:solidFill>
                      </a:endParaRPr>
                    </a:p>
                  </a:txBody>
                  <a:tcPr/>
                </a:tc>
                <a:tc>
                  <a:txBody>
                    <a:bodyPr/>
                    <a:lstStyle/>
                    <a:p>
                      <a:r>
                        <a:rPr lang="en-US" sz="2400" smtClean="0">
                          <a:solidFill>
                            <a:srgbClr val="FF0000"/>
                          </a:solidFill>
                        </a:rPr>
                        <a:t>Chống</a:t>
                      </a:r>
                      <a:r>
                        <a:rPr lang="en-US" sz="2400" baseline="0" smtClean="0">
                          <a:solidFill>
                            <a:srgbClr val="FF0000"/>
                          </a:solidFill>
                        </a:rPr>
                        <a:t> chỉ định phối hợp</a:t>
                      </a:r>
                      <a:endParaRPr lang="en-US" sz="2400">
                        <a:solidFill>
                          <a:srgbClr val="FF0000"/>
                        </a:solidFill>
                      </a:endParaRPr>
                    </a:p>
                  </a:txBody>
                  <a:tcPr/>
                </a:tc>
                <a:tc>
                  <a:txBody>
                    <a:bodyPr/>
                    <a:lstStyle/>
                    <a:p>
                      <a:endParaRPr lang="en-US"/>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57224" y="928670"/>
            <a:ext cx="7643866" cy="1323439"/>
          </a:xfrm>
          <a:prstGeom prst="rect">
            <a:avLst/>
          </a:prstGeom>
          <a:noFill/>
        </p:spPr>
        <p:txBody>
          <a:bodyPr wrap="square" rtlCol="0">
            <a:spAutoFit/>
          </a:bodyPr>
          <a:lstStyle/>
          <a:p>
            <a:pPr algn="ctr"/>
            <a:r>
              <a:rPr lang="en-US" sz="4000" b="1" smtClean="0">
                <a:latin typeface="Times New Roman" pitchFamily="18" charset="0"/>
                <a:cs typeface="Times New Roman" pitchFamily="18" charset="0"/>
              </a:rPr>
              <a:t>Cảm ơn sự lắng nghe của quý đồng nghiệp</a:t>
            </a:r>
            <a:endParaRPr lang="en-US" sz="4000" b="1">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4429124" y="0"/>
            <a:ext cx="4714876" cy="5434015"/>
          </a:xfrm>
          <a:prstGeom prst="rect">
            <a:avLst/>
          </a:prstGeom>
          <a:noFill/>
          <a:ln w="9525">
            <a:noFill/>
            <a:miter lim="800000"/>
            <a:headEnd/>
            <a:tailEnd/>
          </a:ln>
          <a:effectLst/>
        </p:spPr>
      </p:pic>
      <p:sp>
        <p:nvSpPr>
          <p:cNvPr id="6" name="Oval 5"/>
          <p:cNvSpPr/>
          <p:nvPr/>
        </p:nvSpPr>
        <p:spPr>
          <a:xfrm>
            <a:off x="4500562" y="642918"/>
            <a:ext cx="1071570"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500562" y="1214422"/>
            <a:ext cx="714380" cy="1428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p:cNvPicPr>
            <a:picLocks noChangeAspect="1" noChangeArrowheads="1"/>
          </p:cNvPicPr>
          <p:nvPr/>
        </p:nvPicPr>
        <p:blipFill>
          <a:blip r:embed="rId3"/>
          <a:srcRect/>
          <a:stretch>
            <a:fillRect/>
          </a:stretch>
        </p:blipFill>
        <p:spPr bwMode="auto">
          <a:xfrm>
            <a:off x="0" y="142852"/>
            <a:ext cx="4643438" cy="514350"/>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0" y="642918"/>
            <a:ext cx="4357686" cy="4986724"/>
          </a:xfrm>
          <a:prstGeom prst="rect">
            <a:avLst/>
          </a:prstGeom>
          <a:noFill/>
          <a:ln w="9525">
            <a:noFill/>
            <a:miter lim="800000"/>
            <a:headEnd/>
            <a:tailEnd/>
          </a:ln>
          <a:effectLst/>
        </p:spPr>
      </p:pic>
      <p:sp>
        <p:nvSpPr>
          <p:cNvPr id="14" name="TextBox 13"/>
          <p:cNvSpPr txBox="1"/>
          <p:nvPr/>
        </p:nvSpPr>
        <p:spPr>
          <a:xfrm>
            <a:off x="214282" y="5572140"/>
            <a:ext cx="8572560" cy="1477328"/>
          </a:xfrm>
          <a:prstGeom prst="rect">
            <a:avLst/>
          </a:prstGeom>
          <a:noFill/>
        </p:spPr>
        <p:txBody>
          <a:bodyPr wrap="square" rtlCol="0">
            <a:spAutoFit/>
          </a:bodyPr>
          <a:lstStyle/>
          <a:p>
            <a:r>
              <a:rPr lang="en-US" smtClean="0"/>
              <a:t>Điểm thay đổi:</a:t>
            </a:r>
          </a:p>
          <a:p>
            <a:pPr marL="342900" indent="-342900">
              <a:buAutoNum type="arabicPeriod"/>
            </a:pPr>
            <a:r>
              <a:rPr lang="en-US" smtClean="0"/>
              <a:t>Mã đơn thuốc				4. Số điện thoại liên hệ</a:t>
            </a:r>
          </a:p>
          <a:p>
            <a:pPr marL="342900" indent="-342900">
              <a:buAutoNum type="arabicPeriod"/>
            </a:pPr>
            <a:r>
              <a:rPr lang="en-US" smtClean="0"/>
              <a:t>Địa chỉ của cơ sở KCB</a:t>
            </a:r>
          </a:p>
          <a:p>
            <a:pPr marL="342900" indent="-342900">
              <a:buAutoNum type="arabicPeriod"/>
            </a:pPr>
            <a:r>
              <a:rPr lang="en-US" smtClean="0"/>
              <a:t>Ngày sinh của người bệnh</a:t>
            </a:r>
          </a:p>
          <a:p>
            <a:endParaRPr lang="en-US"/>
          </a:p>
        </p:txBody>
      </p:sp>
      <p:sp>
        <p:nvSpPr>
          <p:cNvPr id="15" name="Oval 14"/>
          <p:cNvSpPr/>
          <p:nvPr/>
        </p:nvSpPr>
        <p:spPr>
          <a:xfrm>
            <a:off x="4572000" y="1928802"/>
            <a:ext cx="571504" cy="214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643438" y="4857760"/>
            <a:ext cx="1071570" cy="214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3643338" cy="4199040"/>
          </a:xfrm>
          <a:prstGeom prst="rect">
            <a:avLst/>
          </a:prstGeom>
          <a:noFill/>
          <a:ln w="9525">
            <a:noFill/>
            <a:miter lim="800000"/>
            <a:headEnd/>
            <a:tailEnd/>
          </a:ln>
          <a:effectLst/>
        </p:spPr>
      </p:pic>
      <p:sp>
        <p:nvSpPr>
          <p:cNvPr id="6" name="Oval 5"/>
          <p:cNvSpPr/>
          <p:nvPr/>
        </p:nvSpPr>
        <p:spPr>
          <a:xfrm>
            <a:off x="0" y="1500174"/>
            <a:ext cx="928662" cy="1428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42844" y="500042"/>
            <a:ext cx="714380" cy="214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3571868" y="142852"/>
            <a:ext cx="5286412" cy="5170646"/>
          </a:xfrm>
          <a:prstGeom prst="rect">
            <a:avLst/>
          </a:prstGeom>
          <a:noFill/>
        </p:spPr>
        <p:txBody>
          <a:bodyPr wrap="square" rtlCol="0">
            <a:spAutoFit/>
          </a:bodyPr>
          <a:lstStyle/>
          <a:p>
            <a:r>
              <a:rPr lang="en-US" sz="2200" smtClean="0"/>
              <a:t>Điểm thay đổi:</a:t>
            </a:r>
          </a:p>
          <a:p>
            <a:pPr marL="342900" indent="-342900">
              <a:buAutoNum type="arabicPeriod"/>
            </a:pPr>
            <a:r>
              <a:rPr lang="en-US" sz="2200" b="1" smtClean="0"/>
              <a:t>Mã đơn thuốc </a:t>
            </a:r>
            <a:r>
              <a:rPr lang="en-US" sz="2200" smtClean="0"/>
              <a:t>:14 ký tự (bao gồm chữ số và chữ cái)</a:t>
            </a:r>
          </a:p>
          <a:p>
            <a:pPr marL="342900" indent="-342900"/>
            <a:r>
              <a:rPr lang="en-US" sz="2200" smtClean="0"/>
              <a:t>Định dạng: xxxxxyyyyyyy-z</a:t>
            </a:r>
          </a:p>
          <a:p>
            <a:pPr marL="342900" indent="-342900"/>
            <a:r>
              <a:rPr lang="en-US" sz="2200" smtClean="0"/>
              <a:t>Trong đó:	</a:t>
            </a:r>
          </a:p>
          <a:p>
            <a:pPr marL="342900" indent="-342900">
              <a:buFont typeface="Arial" pitchFamily="34" charset="0"/>
              <a:buChar char="•"/>
            </a:pPr>
            <a:r>
              <a:rPr lang="en-US" sz="2200" smtClean="0"/>
              <a:t>5 ký tự x đầu tiên là </a:t>
            </a:r>
            <a:r>
              <a:rPr lang="en-US" sz="2200" b="1" smtClean="0"/>
              <a:t>mã CSKCB</a:t>
            </a:r>
            <a:r>
              <a:rPr lang="en-US" sz="2200" smtClean="0"/>
              <a:t>. </a:t>
            </a:r>
          </a:p>
          <a:p>
            <a:pPr marL="342900" indent="-342900">
              <a:buFont typeface="Arial" pitchFamily="34" charset="0"/>
              <a:buChar char="•"/>
            </a:pPr>
            <a:r>
              <a:rPr lang="en-US" sz="2200" smtClean="0"/>
              <a:t>7 ký tự y tiếp theo, có giá trị ngẫu nhiên từ 0-9 hoặc a-z</a:t>
            </a:r>
          </a:p>
          <a:p>
            <a:pPr marL="342900" indent="-342900">
              <a:buFont typeface="Arial" pitchFamily="34" charset="0"/>
              <a:buChar char="•"/>
            </a:pPr>
            <a:r>
              <a:rPr lang="en-US" sz="2200" smtClean="0"/>
              <a:t>Ký tự z cuối cùng là </a:t>
            </a:r>
            <a:r>
              <a:rPr lang="en-US" sz="2200" b="1" smtClean="0"/>
              <a:t>loại đơn thuốc </a:t>
            </a:r>
            <a:r>
              <a:rPr lang="en-US" sz="2200" smtClean="0"/>
              <a:t>(N: thuốc gây nghiện; H: hướng thần, tiền chất ; C: đơn thuốc khác)</a:t>
            </a:r>
          </a:p>
          <a:p>
            <a:pPr marL="342900" indent="-342900"/>
            <a:r>
              <a:rPr lang="en-US" sz="2200" smtClean="0"/>
              <a:t>VD: Mã đơn thuốc : </a:t>
            </a:r>
            <a:r>
              <a:rPr lang="en-US" sz="2200" smtClean="0">
                <a:solidFill>
                  <a:srgbClr val="FF0000"/>
                </a:solidFill>
              </a:rPr>
              <a:t>77006</a:t>
            </a:r>
            <a:r>
              <a:rPr lang="en-US" sz="2200" smtClean="0">
                <a:solidFill>
                  <a:srgbClr val="00B0F0"/>
                </a:solidFill>
              </a:rPr>
              <a:t>1234567</a:t>
            </a:r>
            <a:r>
              <a:rPr lang="en-US" sz="2200" smtClean="0"/>
              <a:t>-</a:t>
            </a:r>
            <a:r>
              <a:rPr lang="en-US" sz="2200" smtClean="0">
                <a:solidFill>
                  <a:schemeClr val="accent3">
                    <a:lumMod val="50000"/>
                  </a:schemeClr>
                </a:solidFill>
              </a:rPr>
              <a:t>N</a:t>
            </a:r>
          </a:p>
          <a:p>
            <a:pPr marL="342900" indent="-342900"/>
            <a:r>
              <a:rPr lang="en-US" sz="2200" smtClean="0"/>
              <a:t>-&gt; Cơ sở KCB: TTYT huyện Xuyên Mộc</a:t>
            </a:r>
          </a:p>
          <a:p>
            <a:pPr marL="342900" indent="-342900"/>
            <a:r>
              <a:rPr lang="en-US" sz="2200" smtClean="0"/>
              <a:t>Mã đơn: 123456</a:t>
            </a:r>
          </a:p>
          <a:p>
            <a:pPr marL="342900" indent="-342900"/>
            <a:r>
              <a:rPr lang="en-US" sz="2200" smtClean="0"/>
              <a:t>Đơn thuốc  gây nghiện</a:t>
            </a:r>
            <a:r>
              <a:rPr lang="en-US" smtClean="0"/>
              <a:t>	</a:t>
            </a:r>
          </a:p>
        </p:txBody>
      </p:sp>
      <p:sp>
        <p:nvSpPr>
          <p:cNvPr id="15" name="Oval 14"/>
          <p:cNvSpPr/>
          <p:nvPr/>
        </p:nvSpPr>
        <p:spPr>
          <a:xfrm>
            <a:off x="0" y="857232"/>
            <a:ext cx="571504" cy="214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142844" y="3786190"/>
            <a:ext cx="1071570" cy="1428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3929058" cy="5572140"/>
          </a:xfrm>
          <a:prstGeom prst="rect">
            <a:avLst/>
          </a:prstGeom>
          <a:noFill/>
          <a:ln w="9525">
            <a:noFill/>
            <a:miter lim="800000"/>
            <a:headEnd/>
            <a:tailEnd/>
          </a:ln>
          <a:effectLst/>
        </p:spPr>
      </p:pic>
      <p:sp>
        <p:nvSpPr>
          <p:cNvPr id="6" name="Oval 5"/>
          <p:cNvSpPr/>
          <p:nvPr/>
        </p:nvSpPr>
        <p:spPr>
          <a:xfrm>
            <a:off x="0" y="1214422"/>
            <a:ext cx="928662" cy="1428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42844" y="2000240"/>
            <a:ext cx="714380" cy="214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0" y="714356"/>
            <a:ext cx="928662" cy="214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142844" y="5072074"/>
            <a:ext cx="1071570" cy="1428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143372" y="500042"/>
            <a:ext cx="4714908" cy="2677656"/>
          </a:xfrm>
          <a:prstGeom prst="rect">
            <a:avLst/>
          </a:prstGeom>
          <a:noFill/>
        </p:spPr>
        <p:txBody>
          <a:bodyPr wrap="square" rtlCol="0">
            <a:spAutoFit/>
          </a:bodyPr>
          <a:lstStyle/>
          <a:p>
            <a:r>
              <a:rPr lang="en-US" sz="2400" smtClean="0"/>
              <a:t>2. </a:t>
            </a:r>
            <a:r>
              <a:rPr lang="en-US" sz="2400" b="1" smtClean="0"/>
              <a:t>Địa chỉ của cơ sở KCB</a:t>
            </a:r>
          </a:p>
          <a:p>
            <a:r>
              <a:rPr lang="en-US" sz="2400" smtClean="0"/>
              <a:t>3. </a:t>
            </a:r>
            <a:r>
              <a:rPr lang="en-US" sz="2400" b="1" smtClean="0"/>
              <a:t>Ngày sinh</a:t>
            </a:r>
            <a:r>
              <a:rPr lang="en-US" sz="2400" smtClean="0"/>
              <a:t>: ghi ngày tháng năm sinh của người bệnh</a:t>
            </a:r>
          </a:p>
          <a:p>
            <a:r>
              <a:rPr lang="en-US" sz="2400" smtClean="0"/>
              <a:t>4. </a:t>
            </a:r>
            <a:r>
              <a:rPr lang="en-US" sz="2400" b="1" smtClean="0"/>
              <a:t>Số điện thoại liên hệ</a:t>
            </a:r>
            <a:r>
              <a:rPr lang="en-US" sz="2400" smtClean="0"/>
              <a:t>: là số điện thoại người bệnh, người đưa trẻ đến khám  hoặc người đại diện của người bệnh </a:t>
            </a:r>
            <a:endParaRPr lang="en-US"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00034" y="571480"/>
            <a:ext cx="7715304" cy="3970318"/>
          </a:xfrm>
          <a:prstGeom prst="rect">
            <a:avLst/>
          </a:prstGeom>
        </p:spPr>
        <p:txBody>
          <a:bodyPr wrap="square">
            <a:spAutoFit/>
          </a:bodyPr>
          <a:lstStyle/>
          <a:p>
            <a:r>
              <a:rPr lang="vi-VN" sz="2800" b="1" smtClean="0">
                <a:latin typeface="Calibri" pitchFamily="34" charset="0"/>
              </a:rPr>
              <a:t>Lộ </a:t>
            </a:r>
            <a:r>
              <a:rPr lang="vi-VN" sz="2800" b="1" smtClean="0">
                <a:latin typeface="Calibri" pitchFamily="34" charset="0"/>
              </a:rPr>
              <a:t>trình </a:t>
            </a:r>
            <a:r>
              <a:rPr lang="vi-VN" sz="2800" b="1" smtClean="0">
                <a:latin typeface="Calibri" pitchFamily="34" charset="0"/>
              </a:rPr>
              <a:t>thực </a:t>
            </a:r>
            <a:r>
              <a:rPr lang="vi-VN" sz="2800" b="1" smtClean="0">
                <a:latin typeface="Calibri" pitchFamily="34" charset="0"/>
              </a:rPr>
              <a:t>hiện</a:t>
            </a:r>
            <a:r>
              <a:rPr lang="en-US" sz="2800" b="1" smtClean="0">
                <a:latin typeface="Calibri" pitchFamily="34" charset="0"/>
              </a:rPr>
              <a:t>: </a:t>
            </a:r>
            <a:r>
              <a:rPr lang="vi-VN" smtClean="0"/>
              <a:t/>
            </a:r>
            <a:br>
              <a:rPr lang="vi-VN" smtClean="0"/>
            </a:br>
            <a:r>
              <a:rPr lang="vi-VN" sz="2800" smtClean="0">
                <a:latin typeface="Calibri" pitchFamily="34" charset="0"/>
              </a:rPr>
              <a:t>Các cơ sở khám bệnh, chữa bệnh phải thực hiện việc kê đơn thuốc bằng hình thức điện tử quy định tại Thông tư này theo lộ trình cụ thể như </a:t>
            </a:r>
            <a:r>
              <a:rPr lang="vi-VN" sz="2800" smtClean="0">
                <a:latin typeface="Calibri" pitchFamily="34" charset="0"/>
              </a:rPr>
              <a:t>sau</a:t>
            </a:r>
            <a:r>
              <a:rPr lang="vi-VN" sz="2800" smtClean="0">
                <a:latin typeface="Calibri" pitchFamily="34" charset="0"/>
              </a:rPr>
              <a:t>:</a:t>
            </a:r>
            <a:endParaRPr lang="en-US" sz="2800" smtClean="0">
              <a:latin typeface="Calibri" pitchFamily="34" charset="0"/>
            </a:endParaRPr>
          </a:p>
          <a:p>
            <a:r>
              <a:rPr lang="vi-VN" sz="2800" smtClean="0">
                <a:latin typeface="Calibri" pitchFamily="34" charset="0"/>
              </a:rPr>
              <a:t/>
            </a:r>
            <a:br>
              <a:rPr lang="vi-VN" sz="2800" smtClean="0">
                <a:latin typeface="Calibri" pitchFamily="34" charset="0"/>
              </a:rPr>
            </a:br>
            <a:r>
              <a:rPr lang="vi-VN" sz="2800" smtClean="0">
                <a:latin typeface="Calibri" pitchFamily="34" charset="0"/>
              </a:rPr>
              <a:t>1. Đối với các bệnh viện từ hạng 3 trở lên: Hoàn thành </a:t>
            </a:r>
            <a:r>
              <a:rPr lang="vi-VN" sz="2800" b="1" smtClean="0">
                <a:latin typeface="Calibri" pitchFamily="34" charset="0"/>
              </a:rPr>
              <a:t>trước ngày 31 tháng 12 năm 2022.</a:t>
            </a:r>
            <a:r>
              <a:rPr lang="vi-VN" sz="2800" smtClean="0">
                <a:latin typeface="Calibri" pitchFamily="34" charset="0"/>
              </a:rPr>
              <a:t/>
            </a:r>
            <a:br>
              <a:rPr lang="vi-VN" sz="2800" smtClean="0">
                <a:latin typeface="Calibri" pitchFamily="34" charset="0"/>
              </a:rPr>
            </a:br>
            <a:r>
              <a:rPr lang="vi-VN" sz="2800" smtClean="0">
                <a:latin typeface="Calibri" pitchFamily="34" charset="0"/>
              </a:rPr>
              <a:t>2. Đối với các cơ sở khám bệnh, chữa bệnh khác: Hoàn thành trước ngày 30 tháng 06 năm 2023.”</a:t>
            </a:r>
            <a:endParaRPr lang="en-US" sz="2800">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2910" y="1214422"/>
            <a:ext cx="8072494" cy="892552"/>
          </a:xfrm>
          <a:prstGeom prst="rect">
            <a:avLst/>
          </a:prstGeom>
          <a:noFill/>
        </p:spPr>
        <p:txBody>
          <a:bodyPr wrap="square" rtlCol="0">
            <a:spAutoFit/>
          </a:bodyPr>
          <a:lstStyle/>
          <a:p>
            <a:pPr algn="ctr"/>
            <a:r>
              <a:rPr lang="en-US" sz="2600" b="1" smtClean="0">
                <a:latin typeface="Times New Roman" pitchFamily="18" charset="0"/>
                <a:cs typeface="Times New Roman" pitchFamily="18" charset="0"/>
              </a:rPr>
              <a:t>MỘT SỐ TRƯỜNG HỢP BỊ XUẤT TOÁN TRONG QUÝ 2.2022</a:t>
            </a:r>
            <a:endParaRPr lang="en-US" sz="2600" b="1">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 y="142852"/>
            <a:ext cx="6286511" cy="5715040"/>
          </a:xfrm>
          <a:prstGeom prst="rect">
            <a:avLst/>
          </a:prstGeom>
          <a:noFill/>
          <a:ln w="9525">
            <a:noFill/>
            <a:miter lim="800000"/>
            <a:headEnd/>
            <a:tailEnd/>
          </a:ln>
          <a:effectLst/>
        </p:spPr>
      </p:pic>
      <p:sp>
        <p:nvSpPr>
          <p:cNvPr id="4" name="Rectangle 3"/>
          <p:cNvSpPr/>
          <p:nvPr/>
        </p:nvSpPr>
        <p:spPr>
          <a:xfrm>
            <a:off x="0" y="4286256"/>
            <a:ext cx="3571868"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85720" y="5786454"/>
            <a:ext cx="7929618" cy="954107"/>
          </a:xfrm>
          <a:prstGeom prst="rect">
            <a:avLst/>
          </a:prstGeom>
          <a:noFill/>
        </p:spPr>
        <p:txBody>
          <a:bodyPr wrap="square" rtlCol="0">
            <a:spAutoFit/>
          </a:bodyPr>
          <a:lstStyle/>
          <a:p>
            <a:r>
              <a:rPr lang="en-US" sz="2800" b="1" smtClean="0"/>
              <a:t>Trimetazidin: </a:t>
            </a:r>
            <a:r>
              <a:rPr lang="en-US" sz="2800" smtClean="0"/>
              <a:t>Cơn đau thắt ngực ổn định không kiểm soát đầy đủ</a:t>
            </a:r>
            <a:endParaRPr lang="en-US" sz="28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srcRect/>
          <a:stretch>
            <a:fillRect/>
          </a:stretch>
        </p:blipFill>
        <p:spPr bwMode="auto">
          <a:xfrm>
            <a:off x="214282" y="142852"/>
            <a:ext cx="5657850" cy="6572296"/>
          </a:xfrm>
          <a:prstGeom prst="rect">
            <a:avLst/>
          </a:prstGeom>
          <a:noFill/>
          <a:ln w="9525">
            <a:noFill/>
            <a:miter lim="800000"/>
            <a:headEnd/>
            <a:tailEnd/>
          </a:ln>
          <a:effectLst/>
        </p:spPr>
      </p:pic>
      <p:sp>
        <p:nvSpPr>
          <p:cNvPr id="8" name="Rectangle 7"/>
          <p:cNvSpPr/>
          <p:nvPr/>
        </p:nvSpPr>
        <p:spPr>
          <a:xfrm>
            <a:off x="428596" y="3571876"/>
            <a:ext cx="2786082" cy="2143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28596" y="4071942"/>
            <a:ext cx="4000528" cy="10715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215074" y="285728"/>
            <a:ext cx="2643206" cy="4524315"/>
          </a:xfrm>
          <a:prstGeom prst="rect">
            <a:avLst/>
          </a:prstGeom>
          <a:noFill/>
        </p:spPr>
        <p:txBody>
          <a:bodyPr wrap="square" rtlCol="0">
            <a:spAutoFit/>
          </a:bodyPr>
          <a:lstStyle/>
          <a:p>
            <a:r>
              <a:rPr lang="en-US" smtClean="0"/>
              <a:t>*</a:t>
            </a:r>
            <a:r>
              <a:rPr lang="en-US" b="1" smtClean="0"/>
              <a:t>Esomeprazol: </a:t>
            </a:r>
            <a:r>
              <a:rPr lang="en-US" smtClean="0"/>
              <a:t>thiếu chẩn đoán</a:t>
            </a:r>
          </a:p>
          <a:p>
            <a:endParaRPr lang="en-US" smtClean="0"/>
          </a:p>
          <a:p>
            <a:r>
              <a:rPr lang="en-US" smtClean="0"/>
              <a:t>VD: (K21) Trào ngược dạ dày thực quản, (K27) Loét dạ dày-tá tràng</a:t>
            </a:r>
          </a:p>
          <a:p>
            <a:endParaRPr lang="en-US" smtClean="0"/>
          </a:p>
          <a:p>
            <a:r>
              <a:rPr lang="en-US" smtClean="0"/>
              <a:t>*</a:t>
            </a:r>
            <a:r>
              <a:rPr lang="en-US" b="1" smtClean="0"/>
              <a:t>Xương khớp nhất nhất</a:t>
            </a:r>
            <a:r>
              <a:rPr lang="en-US" smtClean="0"/>
              <a:t>: thiếu chẩn đoán</a:t>
            </a:r>
          </a:p>
          <a:p>
            <a:r>
              <a:rPr lang="en-US" smtClean="0"/>
              <a:t>VD:</a:t>
            </a:r>
          </a:p>
          <a:p>
            <a:r>
              <a:rPr lang="en-US" smtClean="0"/>
              <a:t>(U62.141) Chứng tý [Các viêm khớp khác]</a:t>
            </a:r>
          </a:p>
          <a:p>
            <a:r>
              <a:rPr lang="vi-VN" smtClean="0">
                <a:latin typeface="Calibri" pitchFamily="34" charset="0"/>
              </a:rPr>
              <a:t>M13.0-Viêm đa khớp không đặc hiệu</a:t>
            </a:r>
            <a:endParaRPr lang="en-US" smtClean="0">
              <a:latin typeface="Calibri" pitchFamily="34" charset="0"/>
            </a:endParaRPr>
          </a:p>
          <a:p>
            <a:r>
              <a:rPr lang="vi-VN" smtClean="0">
                <a:latin typeface="Calibri" pitchFamily="34" charset="0"/>
              </a:rPr>
              <a:t>M54-Đau lưng</a:t>
            </a:r>
            <a:endParaRPr lang="en-US" smtClean="0">
              <a:latin typeface="Calibri" pitchFamily="34" charset="0"/>
            </a:endParaRPr>
          </a:p>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0" y="0"/>
            <a:ext cx="5667375" cy="6858000"/>
          </a:xfrm>
          <a:prstGeom prst="rect">
            <a:avLst/>
          </a:prstGeom>
          <a:noFill/>
          <a:ln w="9525">
            <a:noFill/>
            <a:miter lim="800000"/>
            <a:headEnd/>
            <a:tailEnd/>
          </a:ln>
          <a:effectLst/>
        </p:spPr>
      </p:pic>
      <p:sp>
        <p:nvSpPr>
          <p:cNvPr id="3" name="Rectangle 2"/>
          <p:cNvSpPr/>
          <p:nvPr/>
        </p:nvSpPr>
        <p:spPr>
          <a:xfrm>
            <a:off x="214282" y="2571744"/>
            <a:ext cx="3500462" cy="2857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14282" y="5072074"/>
            <a:ext cx="2500330" cy="2143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786446" y="428604"/>
            <a:ext cx="3071834" cy="2492990"/>
          </a:xfrm>
          <a:prstGeom prst="rect">
            <a:avLst/>
          </a:prstGeom>
          <a:noFill/>
        </p:spPr>
        <p:txBody>
          <a:bodyPr wrap="square" rtlCol="0">
            <a:spAutoFit/>
          </a:bodyPr>
          <a:lstStyle/>
          <a:p>
            <a:r>
              <a:rPr lang="en-US" sz="2600" b="1" smtClean="0"/>
              <a:t>Chống chỉ định</a:t>
            </a:r>
            <a:r>
              <a:rPr lang="en-US" sz="2600" smtClean="0"/>
              <a:t>: phối hợp Colchicine và </a:t>
            </a:r>
            <a:r>
              <a:rPr lang="en-US" sz="2600" smtClean="0"/>
              <a:t>Clarithromycin</a:t>
            </a:r>
          </a:p>
          <a:p>
            <a:r>
              <a:rPr lang="en-US" sz="2600" smtClean="0"/>
              <a:t>=&gt; Thay Clarithromycin bằng Azithromycin</a:t>
            </a:r>
            <a:endParaRPr lang="en-US" sz="26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880</TotalTime>
  <Words>514</Words>
  <Application>Microsoft Office PowerPoint</Application>
  <PresentationFormat>On-screen Show (4:3)</PresentationFormat>
  <Paragraphs>80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NGUYEN THANG</dc:creator>
  <cp:lastModifiedBy>NGUYEN THANG</cp:lastModifiedBy>
  <cp:revision>113</cp:revision>
  <dcterms:created xsi:type="dcterms:W3CDTF">2022-08-16T02:09:24Z</dcterms:created>
  <dcterms:modified xsi:type="dcterms:W3CDTF">2022-08-18T06:46:01Z</dcterms:modified>
</cp:coreProperties>
</file>